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04" r:id="rId2"/>
    <p:sldId id="312" r:id="rId3"/>
    <p:sldId id="339" r:id="rId4"/>
    <p:sldId id="308" r:id="rId5"/>
    <p:sldId id="310" r:id="rId6"/>
    <p:sldId id="294" r:id="rId7"/>
    <p:sldId id="298" r:id="rId8"/>
    <p:sldId id="292" r:id="rId9"/>
    <p:sldId id="290" r:id="rId10"/>
    <p:sldId id="274" r:id="rId11"/>
    <p:sldId id="337" r:id="rId12"/>
    <p:sldId id="288" r:id="rId13"/>
    <p:sldId id="286" r:id="rId14"/>
    <p:sldId id="302" r:id="rId15"/>
    <p:sldId id="300" r:id="rId16"/>
    <p:sldId id="281" r:id="rId17"/>
    <p:sldId id="296" r:id="rId18"/>
    <p:sldId id="263"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32" r:id="rId39"/>
    <p:sldId id="335" r:id="rId40"/>
    <p:sldId id="333" r:id="rId41"/>
    <p:sldId id="334" r:id="rId42"/>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AA87"/>
    <a:srgbClr val="3BAF86"/>
    <a:srgbClr val="3FC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2" autoAdjust="0"/>
    <p:restoredTop sz="94660"/>
  </p:normalViewPr>
  <p:slideViewPr>
    <p:cSldViewPr>
      <p:cViewPr varScale="1">
        <p:scale>
          <a:sx n="108" d="100"/>
          <a:sy n="108" d="100"/>
        </p:scale>
        <p:origin x="169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40997-8B57-4728-8204-81A9A1A68DC0}" type="doc">
      <dgm:prSet loTypeId="urn:microsoft.com/office/officeart/2005/8/layout/orgChart1" loCatId="hierarchy" qsTypeId="urn:microsoft.com/office/officeart/2005/8/quickstyle/simple2" qsCatId="simple" csTypeId="urn:microsoft.com/office/officeart/2005/8/colors/accent1_1" csCatId="accent1" phldr="1"/>
      <dgm:spPr/>
      <dgm:t>
        <a:bodyPr/>
        <a:lstStyle/>
        <a:p>
          <a:endParaRPr lang="es-MX"/>
        </a:p>
      </dgm:t>
    </dgm:pt>
    <dgm:pt modelId="{ABA08129-2EF9-4760-8351-F9A0FFDCBA53}" type="pres">
      <dgm:prSet presAssocID="{8B040997-8B57-4728-8204-81A9A1A68DC0}" presName="hierChild1" presStyleCnt="0">
        <dgm:presLayoutVars>
          <dgm:orgChart val="1"/>
          <dgm:chPref val="1"/>
          <dgm:dir/>
          <dgm:animOne val="branch"/>
          <dgm:animLvl val="lvl"/>
          <dgm:resizeHandles/>
        </dgm:presLayoutVars>
      </dgm:prSet>
      <dgm:spPr/>
    </dgm:pt>
  </dgm:ptLst>
  <dgm:cxnLst>
    <dgm:cxn modelId="{3C8D64EA-D2C2-4783-8A76-7858236F4AAA}" type="presOf" srcId="{8B040997-8B57-4728-8204-81A9A1A68DC0}" destId="{ABA08129-2EF9-4760-8351-F9A0FFDCBA53}" srcOrd="0"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70745D-43ED-4AF3-98E5-A3ACD38FDC29}" type="doc">
      <dgm:prSet loTypeId="urn:microsoft.com/office/officeart/2005/8/layout/orgChart1" loCatId="hierarchy" qsTypeId="urn:microsoft.com/office/officeart/2005/8/quickstyle/3d1" qsCatId="3D" csTypeId="urn:microsoft.com/office/officeart/2005/8/colors/accent6_1" csCatId="accent6" phldr="1"/>
      <dgm:spPr/>
      <dgm:t>
        <a:bodyPr/>
        <a:lstStyle/>
        <a:p>
          <a:endParaRPr lang="es-MX"/>
        </a:p>
      </dgm:t>
    </dgm:pt>
    <dgm:pt modelId="{9CD43DC2-A7F1-4CAB-A430-4DE17395D0EB}">
      <dgm:prSet phldrT="[Texto]" custT="1"/>
      <dgm:spPr>
        <a:ln>
          <a:solidFill>
            <a:srgbClr val="40AA87"/>
          </a:solidFill>
        </a:ln>
      </dgm:spPr>
      <dgm:t>
        <a:bodyPr/>
        <a:lstStyle/>
        <a:p>
          <a:endParaRPr lang="es-ES" sz="1200" dirty="0"/>
        </a:p>
        <a:p>
          <a:endParaRPr lang="es-ES" sz="1200" dirty="0"/>
        </a:p>
        <a:p>
          <a:r>
            <a:rPr lang="es-ES" sz="1000" dirty="0">
              <a:solidFill>
                <a:schemeClr val="tx1"/>
              </a:solidFill>
              <a:latin typeface="Montserrat Medium" panose="00000600000000000000"/>
            </a:rPr>
            <a:t>Secretaria Técnica de la Comisión de Auditoria Gubernamental y Cuenta Pública</a:t>
          </a:r>
        </a:p>
        <a:p>
          <a:r>
            <a:rPr lang="es-ES" sz="1000" dirty="0">
              <a:solidFill>
                <a:schemeClr val="tx1"/>
              </a:solidFill>
              <a:latin typeface="Montserrat Light"/>
            </a:rPr>
            <a:t>Rosa Patricia Cepeda Contreras</a:t>
          </a:r>
        </a:p>
        <a:p>
          <a:r>
            <a:rPr lang="es-ES" sz="1000" dirty="0">
              <a:solidFill>
                <a:schemeClr val="tx1"/>
              </a:solidFill>
              <a:latin typeface="Montserrat Light" panose="00000400000000000000" pitchFamily="50" charset="0"/>
            </a:rPr>
            <a:t>CMM03</a:t>
          </a:r>
        </a:p>
        <a:p>
          <a:endParaRPr lang="es-ES" sz="1200" dirty="0"/>
        </a:p>
        <a:p>
          <a:endParaRPr lang="es-ES" sz="700" dirty="0"/>
        </a:p>
      </dgm:t>
    </dgm:pt>
    <dgm:pt modelId="{0AD1BA71-C717-4D3D-9D84-9AEEF10DAC36}" type="parTrans" cxnId="{365987B2-5E17-47F6-A3D8-F19C6C44EE75}">
      <dgm:prSet/>
      <dgm:spPr/>
      <dgm:t>
        <a:bodyPr/>
        <a:lstStyle/>
        <a:p>
          <a:endParaRPr lang="es-MX"/>
        </a:p>
      </dgm:t>
    </dgm:pt>
    <dgm:pt modelId="{B12E17FA-A5CF-479C-A3F1-E961FD0BEDEE}" type="sibTrans" cxnId="{365987B2-5E17-47F6-A3D8-F19C6C44EE75}">
      <dgm:prSet/>
      <dgm:spPr/>
      <dgm:t>
        <a:bodyPr/>
        <a:lstStyle/>
        <a:p>
          <a:endParaRPr lang="es-ES" dirty="0"/>
        </a:p>
      </dgm:t>
    </dgm:pt>
    <dgm:pt modelId="{140C4852-AD42-4214-9656-C1159602F88E}">
      <dgm:prSet custT="1"/>
      <dgm:spPr>
        <a:ln>
          <a:solidFill>
            <a:srgbClr val="40AA87"/>
          </a:solidFill>
        </a:ln>
      </dgm:spPr>
      <dgm:t>
        <a:bodyPr/>
        <a:lstStyle/>
        <a:p>
          <a:r>
            <a:rPr lang="es-MX" sz="900" dirty="0">
              <a:solidFill>
                <a:schemeClr val="tx1"/>
              </a:solidFill>
              <a:latin typeface="Montserrat Medium" panose="00000600000000000000"/>
            </a:rPr>
            <a:t>Asesor Parlamentario</a:t>
          </a:r>
        </a:p>
        <a:p>
          <a:r>
            <a:rPr lang="es-MX" sz="900" dirty="0">
              <a:solidFill>
                <a:schemeClr val="tx1"/>
              </a:solidFill>
              <a:latin typeface="Montserrat Light"/>
            </a:rPr>
            <a:t>Edgar Armando Monsiváis Solís</a:t>
          </a:r>
        </a:p>
        <a:p>
          <a:r>
            <a:rPr lang="es-MX" sz="900" dirty="0">
              <a:solidFill>
                <a:schemeClr val="tx1"/>
              </a:solidFill>
              <a:latin typeface="Montserrat Light" panose="00000400000000000000" pitchFamily="50" charset="0"/>
            </a:rPr>
            <a:t>CMM03</a:t>
          </a:r>
        </a:p>
      </dgm:t>
    </dgm:pt>
    <dgm:pt modelId="{51254ABB-A958-4EE4-97A0-4CA53E8C192A}" type="parTrans" cxnId="{CB1B44EA-41D4-4C58-9697-1075E0B7F221}">
      <dgm:prSet/>
      <dgm:spPr/>
      <dgm:t>
        <a:bodyPr/>
        <a:lstStyle/>
        <a:p>
          <a:endParaRPr lang="es-ES"/>
        </a:p>
      </dgm:t>
    </dgm:pt>
    <dgm:pt modelId="{19FA33E5-F450-44CB-9900-5E911F9FF905}" type="sibTrans" cxnId="{CB1B44EA-41D4-4C58-9697-1075E0B7F221}">
      <dgm:prSet/>
      <dgm:spPr/>
      <dgm:t>
        <a:bodyPr/>
        <a:lstStyle/>
        <a:p>
          <a:endParaRPr lang="es-ES"/>
        </a:p>
      </dgm:t>
    </dgm:pt>
    <dgm:pt modelId="{9C234585-23DA-4C5E-B1AD-405D2CA65E36}" type="pres">
      <dgm:prSet presAssocID="{8D70745D-43ED-4AF3-98E5-A3ACD38FDC29}" presName="hierChild1" presStyleCnt="0">
        <dgm:presLayoutVars>
          <dgm:orgChart val="1"/>
          <dgm:chPref val="1"/>
          <dgm:dir val="rev"/>
          <dgm:animOne val="branch"/>
          <dgm:animLvl val="lvl"/>
          <dgm:resizeHandles/>
        </dgm:presLayoutVars>
      </dgm:prSet>
      <dgm:spPr/>
    </dgm:pt>
    <dgm:pt modelId="{6486AF5E-66E1-42A8-9BC0-A7EF802DED3C}" type="pres">
      <dgm:prSet presAssocID="{9CD43DC2-A7F1-4CAB-A430-4DE17395D0EB}" presName="hierRoot1" presStyleCnt="0">
        <dgm:presLayoutVars>
          <dgm:hierBranch val="init"/>
        </dgm:presLayoutVars>
      </dgm:prSet>
      <dgm:spPr/>
    </dgm:pt>
    <dgm:pt modelId="{0E83D235-AC81-4A03-AB4C-2C76A730D8D6}" type="pres">
      <dgm:prSet presAssocID="{9CD43DC2-A7F1-4CAB-A430-4DE17395D0EB}" presName="rootComposite1" presStyleCnt="0"/>
      <dgm:spPr/>
    </dgm:pt>
    <dgm:pt modelId="{8D99DB8F-4BC7-47E3-8531-ECC916432A6D}" type="pres">
      <dgm:prSet presAssocID="{9CD43DC2-A7F1-4CAB-A430-4DE17395D0EB}" presName="rootText1" presStyleLbl="node0" presStyleIdx="0" presStyleCnt="2" custScaleX="45919" custScaleY="25181" custLinFactNeighborX="-33564" custLinFactNeighborY="-8617">
        <dgm:presLayoutVars>
          <dgm:chPref val="3"/>
        </dgm:presLayoutVars>
      </dgm:prSet>
      <dgm:spPr/>
    </dgm:pt>
    <dgm:pt modelId="{D3048767-6483-4900-8AC5-A6B1977AE462}" type="pres">
      <dgm:prSet presAssocID="{9CD43DC2-A7F1-4CAB-A430-4DE17395D0EB}" presName="rootConnector1" presStyleLbl="node1" presStyleIdx="0" presStyleCnt="0"/>
      <dgm:spPr/>
    </dgm:pt>
    <dgm:pt modelId="{C279B07F-CEC6-4C98-9A11-9F7A813C9657}" type="pres">
      <dgm:prSet presAssocID="{9CD43DC2-A7F1-4CAB-A430-4DE17395D0EB}" presName="hierChild2" presStyleCnt="0"/>
      <dgm:spPr/>
    </dgm:pt>
    <dgm:pt modelId="{7206E2BC-B773-4F62-A576-1F16972FC8AE}" type="pres">
      <dgm:prSet presAssocID="{9CD43DC2-A7F1-4CAB-A430-4DE17395D0EB}" presName="hierChild3" presStyleCnt="0"/>
      <dgm:spPr/>
    </dgm:pt>
    <dgm:pt modelId="{879679BC-FF68-47CB-96AB-6DF1E9A21ED0}" type="pres">
      <dgm:prSet presAssocID="{140C4852-AD42-4214-9656-C1159602F88E}" presName="hierRoot1" presStyleCnt="0">
        <dgm:presLayoutVars>
          <dgm:hierBranch val="init"/>
        </dgm:presLayoutVars>
      </dgm:prSet>
      <dgm:spPr/>
    </dgm:pt>
    <dgm:pt modelId="{E4EE35D6-B63E-466D-987F-667ACFEDC7EA}" type="pres">
      <dgm:prSet presAssocID="{140C4852-AD42-4214-9656-C1159602F88E}" presName="rootComposite1" presStyleCnt="0"/>
      <dgm:spPr/>
    </dgm:pt>
    <dgm:pt modelId="{52124FD1-28C2-47A4-8C03-BE2E995FBDFA}" type="pres">
      <dgm:prSet presAssocID="{140C4852-AD42-4214-9656-C1159602F88E}" presName="rootText1" presStyleLbl="node0" presStyleIdx="1" presStyleCnt="2" custScaleX="43631" custScaleY="15535" custLinFactNeighborX="32211" custLinFactNeighborY="32560">
        <dgm:presLayoutVars>
          <dgm:chPref val="3"/>
        </dgm:presLayoutVars>
      </dgm:prSet>
      <dgm:spPr/>
    </dgm:pt>
    <dgm:pt modelId="{273AB2B4-248B-4BCB-8188-9210B723458A}" type="pres">
      <dgm:prSet presAssocID="{140C4852-AD42-4214-9656-C1159602F88E}" presName="rootConnector1" presStyleLbl="node1" presStyleIdx="0" presStyleCnt="0"/>
      <dgm:spPr/>
    </dgm:pt>
    <dgm:pt modelId="{D7B04C05-8459-42D3-85AF-D4E5DF3ADFF3}" type="pres">
      <dgm:prSet presAssocID="{140C4852-AD42-4214-9656-C1159602F88E}" presName="hierChild2" presStyleCnt="0"/>
      <dgm:spPr/>
    </dgm:pt>
    <dgm:pt modelId="{017EA4F8-9B4C-467A-A810-DC393B669563}" type="pres">
      <dgm:prSet presAssocID="{140C4852-AD42-4214-9656-C1159602F88E}" presName="hierChild3" presStyleCnt="0"/>
      <dgm:spPr/>
    </dgm:pt>
  </dgm:ptLst>
  <dgm:cxnLst>
    <dgm:cxn modelId="{8ADE836C-F8A4-45B3-B396-2D61FA1B6206}" type="presOf" srcId="{140C4852-AD42-4214-9656-C1159602F88E}" destId="{273AB2B4-248B-4BCB-8188-9210B723458A}" srcOrd="1" destOrd="0" presId="urn:microsoft.com/office/officeart/2005/8/layout/orgChart1"/>
    <dgm:cxn modelId="{96583C8F-E4B6-4816-B62D-DDFC79EF9A2E}" type="presOf" srcId="{140C4852-AD42-4214-9656-C1159602F88E}" destId="{52124FD1-28C2-47A4-8C03-BE2E995FBDFA}" srcOrd="0" destOrd="0" presId="urn:microsoft.com/office/officeart/2005/8/layout/orgChart1"/>
    <dgm:cxn modelId="{E1895693-1069-47A4-814B-E63E5DD1C21E}" type="presOf" srcId="{9CD43DC2-A7F1-4CAB-A430-4DE17395D0EB}" destId="{8D99DB8F-4BC7-47E3-8531-ECC916432A6D}" srcOrd="0" destOrd="0" presId="urn:microsoft.com/office/officeart/2005/8/layout/orgChart1"/>
    <dgm:cxn modelId="{5B514496-E1FA-42C7-8C6D-4459A2768847}" type="presOf" srcId="{8D70745D-43ED-4AF3-98E5-A3ACD38FDC29}" destId="{9C234585-23DA-4C5E-B1AD-405D2CA65E36}" srcOrd="0" destOrd="0" presId="urn:microsoft.com/office/officeart/2005/8/layout/orgChart1"/>
    <dgm:cxn modelId="{365987B2-5E17-47F6-A3D8-F19C6C44EE75}" srcId="{8D70745D-43ED-4AF3-98E5-A3ACD38FDC29}" destId="{9CD43DC2-A7F1-4CAB-A430-4DE17395D0EB}" srcOrd="0" destOrd="0" parTransId="{0AD1BA71-C717-4D3D-9D84-9AEEF10DAC36}" sibTransId="{B12E17FA-A5CF-479C-A3F1-E961FD0BEDEE}"/>
    <dgm:cxn modelId="{23CBA4B4-F8EF-44F5-BD83-86F8C0375952}" type="presOf" srcId="{9CD43DC2-A7F1-4CAB-A430-4DE17395D0EB}" destId="{D3048767-6483-4900-8AC5-A6B1977AE462}" srcOrd="1" destOrd="0" presId="urn:microsoft.com/office/officeart/2005/8/layout/orgChart1"/>
    <dgm:cxn modelId="{CB1B44EA-41D4-4C58-9697-1075E0B7F221}" srcId="{8D70745D-43ED-4AF3-98E5-A3ACD38FDC29}" destId="{140C4852-AD42-4214-9656-C1159602F88E}" srcOrd="1" destOrd="0" parTransId="{51254ABB-A958-4EE4-97A0-4CA53E8C192A}" sibTransId="{19FA33E5-F450-44CB-9900-5E911F9FF905}"/>
    <dgm:cxn modelId="{545ECE1D-18E0-45B0-8B7B-1E729F3022A9}" type="presParOf" srcId="{9C234585-23DA-4C5E-B1AD-405D2CA65E36}" destId="{6486AF5E-66E1-42A8-9BC0-A7EF802DED3C}" srcOrd="0" destOrd="0" presId="urn:microsoft.com/office/officeart/2005/8/layout/orgChart1"/>
    <dgm:cxn modelId="{A111E39C-02CB-44A9-8AF9-3C3B0E15BD47}" type="presParOf" srcId="{6486AF5E-66E1-42A8-9BC0-A7EF802DED3C}" destId="{0E83D235-AC81-4A03-AB4C-2C76A730D8D6}" srcOrd="0" destOrd="0" presId="urn:microsoft.com/office/officeart/2005/8/layout/orgChart1"/>
    <dgm:cxn modelId="{0C0047A2-BEBB-4B23-BA60-0D85A7676EBB}" type="presParOf" srcId="{0E83D235-AC81-4A03-AB4C-2C76A730D8D6}" destId="{8D99DB8F-4BC7-47E3-8531-ECC916432A6D}" srcOrd="0" destOrd="0" presId="urn:microsoft.com/office/officeart/2005/8/layout/orgChart1"/>
    <dgm:cxn modelId="{A8EEF2A1-B8C6-468A-8426-724D0CC3D7B6}" type="presParOf" srcId="{0E83D235-AC81-4A03-AB4C-2C76A730D8D6}" destId="{D3048767-6483-4900-8AC5-A6B1977AE462}" srcOrd="1" destOrd="0" presId="urn:microsoft.com/office/officeart/2005/8/layout/orgChart1"/>
    <dgm:cxn modelId="{0C1AF8E2-206D-4F58-9B5D-C27E572C916D}" type="presParOf" srcId="{6486AF5E-66E1-42A8-9BC0-A7EF802DED3C}" destId="{C279B07F-CEC6-4C98-9A11-9F7A813C9657}" srcOrd="1" destOrd="0" presId="urn:microsoft.com/office/officeart/2005/8/layout/orgChart1"/>
    <dgm:cxn modelId="{B7D483D4-314B-4B0B-A713-2F79B464292C}" type="presParOf" srcId="{6486AF5E-66E1-42A8-9BC0-A7EF802DED3C}" destId="{7206E2BC-B773-4F62-A576-1F16972FC8AE}" srcOrd="2" destOrd="0" presId="urn:microsoft.com/office/officeart/2005/8/layout/orgChart1"/>
    <dgm:cxn modelId="{D703A7F6-89A6-418A-AD0F-F5BE528F51E6}" type="presParOf" srcId="{9C234585-23DA-4C5E-B1AD-405D2CA65E36}" destId="{879679BC-FF68-47CB-96AB-6DF1E9A21ED0}" srcOrd="1" destOrd="0" presId="urn:microsoft.com/office/officeart/2005/8/layout/orgChart1"/>
    <dgm:cxn modelId="{BFAD3070-C7D1-49E1-A459-C8DA500FDD60}" type="presParOf" srcId="{879679BC-FF68-47CB-96AB-6DF1E9A21ED0}" destId="{E4EE35D6-B63E-466D-987F-667ACFEDC7EA}" srcOrd="0" destOrd="0" presId="urn:microsoft.com/office/officeart/2005/8/layout/orgChart1"/>
    <dgm:cxn modelId="{EFC34B32-5EBF-4A2C-AF99-A05593C32CBA}" type="presParOf" srcId="{E4EE35D6-B63E-466D-987F-667ACFEDC7EA}" destId="{52124FD1-28C2-47A4-8C03-BE2E995FBDFA}" srcOrd="0" destOrd="0" presId="urn:microsoft.com/office/officeart/2005/8/layout/orgChart1"/>
    <dgm:cxn modelId="{067B59B3-4E9F-4EE4-B49C-F0B761E93F2C}" type="presParOf" srcId="{E4EE35D6-B63E-466D-987F-667ACFEDC7EA}" destId="{273AB2B4-248B-4BCB-8188-9210B723458A}" srcOrd="1" destOrd="0" presId="urn:microsoft.com/office/officeart/2005/8/layout/orgChart1"/>
    <dgm:cxn modelId="{24F11016-D551-4F1E-B6D5-7FB2550B9B9E}" type="presParOf" srcId="{879679BC-FF68-47CB-96AB-6DF1E9A21ED0}" destId="{D7B04C05-8459-42D3-85AF-D4E5DF3ADFF3}" srcOrd="1" destOrd="0" presId="urn:microsoft.com/office/officeart/2005/8/layout/orgChart1"/>
    <dgm:cxn modelId="{A0EBA767-D072-4CE7-8966-CEB869A18F36}" type="presParOf" srcId="{879679BC-FF68-47CB-96AB-6DF1E9A21ED0}" destId="{017EA4F8-9B4C-467A-A810-DC393B66956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9DB8F-4BC7-47E3-8531-ECC916432A6D}">
      <dsp:nvSpPr>
        <dsp:cNvPr id="0" name=""/>
        <dsp:cNvSpPr/>
      </dsp:nvSpPr>
      <dsp:spPr>
        <a:xfrm>
          <a:off x="2412401" y="2118713"/>
          <a:ext cx="3565493" cy="97762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solidFill>
            <a:srgbClr val="40AA87"/>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s-ES" sz="1200" kern="1200" dirty="0"/>
        </a:p>
        <a:p>
          <a:pPr marL="0" lvl="0" indent="0" algn="ctr" defTabSz="533400">
            <a:lnSpc>
              <a:spcPct val="90000"/>
            </a:lnSpc>
            <a:spcBef>
              <a:spcPct val="0"/>
            </a:spcBef>
            <a:spcAft>
              <a:spcPct val="35000"/>
            </a:spcAft>
            <a:buNone/>
          </a:pPr>
          <a:endParaRPr lang="es-ES" sz="1200" kern="1200" dirty="0"/>
        </a:p>
        <a:p>
          <a:pPr marL="0" lvl="0" indent="0" algn="ctr" defTabSz="533400">
            <a:lnSpc>
              <a:spcPct val="90000"/>
            </a:lnSpc>
            <a:spcBef>
              <a:spcPct val="0"/>
            </a:spcBef>
            <a:spcAft>
              <a:spcPct val="35000"/>
            </a:spcAft>
            <a:buNone/>
          </a:pPr>
          <a:r>
            <a:rPr lang="es-ES" sz="1000" kern="1200" dirty="0">
              <a:solidFill>
                <a:schemeClr val="tx1"/>
              </a:solidFill>
              <a:latin typeface="Montserrat Medium" panose="00000600000000000000"/>
            </a:rPr>
            <a:t>Secretaria Técnica de la Comisión de Auditoria Gubernamental y Cuenta Pública</a:t>
          </a:r>
        </a:p>
        <a:p>
          <a:pPr marL="0" lvl="0" indent="0" algn="ctr" defTabSz="533400">
            <a:lnSpc>
              <a:spcPct val="90000"/>
            </a:lnSpc>
            <a:spcBef>
              <a:spcPct val="0"/>
            </a:spcBef>
            <a:spcAft>
              <a:spcPct val="35000"/>
            </a:spcAft>
            <a:buNone/>
          </a:pPr>
          <a:r>
            <a:rPr lang="es-ES" sz="1000" kern="1200" dirty="0">
              <a:solidFill>
                <a:schemeClr val="tx1"/>
              </a:solidFill>
              <a:latin typeface="Montserrat Light"/>
            </a:rPr>
            <a:t>Rosa Patricia Cepeda Contreras</a:t>
          </a:r>
        </a:p>
        <a:p>
          <a:pPr marL="0" lvl="0" indent="0" algn="ctr" defTabSz="533400">
            <a:lnSpc>
              <a:spcPct val="90000"/>
            </a:lnSpc>
            <a:spcBef>
              <a:spcPct val="0"/>
            </a:spcBef>
            <a:spcAft>
              <a:spcPct val="35000"/>
            </a:spcAft>
            <a:buNone/>
          </a:pPr>
          <a:r>
            <a:rPr lang="es-ES" sz="1000" kern="1200" dirty="0">
              <a:solidFill>
                <a:schemeClr val="tx1"/>
              </a:solidFill>
              <a:latin typeface="Montserrat Light" panose="00000400000000000000" pitchFamily="50" charset="0"/>
            </a:rPr>
            <a:t>CMM03</a:t>
          </a:r>
        </a:p>
        <a:p>
          <a:pPr marL="0" lvl="0" indent="0" algn="ctr" defTabSz="533400">
            <a:lnSpc>
              <a:spcPct val="90000"/>
            </a:lnSpc>
            <a:spcBef>
              <a:spcPct val="0"/>
            </a:spcBef>
            <a:spcAft>
              <a:spcPct val="35000"/>
            </a:spcAft>
            <a:buNone/>
          </a:pPr>
          <a:endParaRPr lang="es-ES" sz="1200" kern="1200" dirty="0"/>
        </a:p>
        <a:p>
          <a:pPr marL="0" lvl="0" indent="0" algn="ctr" defTabSz="533400">
            <a:lnSpc>
              <a:spcPct val="90000"/>
            </a:lnSpc>
            <a:spcBef>
              <a:spcPct val="0"/>
            </a:spcBef>
            <a:spcAft>
              <a:spcPct val="35000"/>
            </a:spcAft>
            <a:buNone/>
          </a:pPr>
          <a:endParaRPr lang="es-ES" sz="700" kern="1200" dirty="0"/>
        </a:p>
      </dsp:txBody>
      <dsp:txXfrm>
        <a:off x="2412401" y="2118713"/>
        <a:ext cx="3565493" cy="977620"/>
      </dsp:txXfrm>
    </dsp:sp>
    <dsp:sp modelId="{52124FD1-28C2-47A4-8C03-BE2E995FBDFA}">
      <dsp:nvSpPr>
        <dsp:cNvPr id="0" name=""/>
        <dsp:cNvSpPr/>
      </dsp:nvSpPr>
      <dsp:spPr>
        <a:xfrm>
          <a:off x="2501230" y="3717358"/>
          <a:ext cx="3387835" cy="60312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solidFill>
            <a:srgbClr val="40AA87"/>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s-MX" sz="900" kern="1200" dirty="0">
              <a:solidFill>
                <a:schemeClr val="tx1"/>
              </a:solidFill>
              <a:latin typeface="Montserrat Medium" panose="00000600000000000000"/>
            </a:rPr>
            <a:t>Asesor Parlamentario</a:t>
          </a:r>
        </a:p>
        <a:p>
          <a:pPr marL="0" lvl="0" indent="0" algn="ctr" defTabSz="400050">
            <a:lnSpc>
              <a:spcPct val="90000"/>
            </a:lnSpc>
            <a:spcBef>
              <a:spcPct val="0"/>
            </a:spcBef>
            <a:spcAft>
              <a:spcPct val="35000"/>
            </a:spcAft>
            <a:buNone/>
          </a:pPr>
          <a:r>
            <a:rPr lang="es-MX" sz="900" kern="1200" dirty="0">
              <a:solidFill>
                <a:schemeClr val="tx1"/>
              </a:solidFill>
              <a:latin typeface="Montserrat Light"/>
            </a:rPr>
            <a:t>Edgar Armando Monsiváis Solís</a:t>
          </a:r>
        </a:p>
        <a:p>
          <a:pPr marL="0" lvl="0" indent="0" algn="ctr" defTabSz="400050">
            <a:lnSpc>
              <a:spcPct val="90000"/>
            </a:lnSpc>
            <a:spcBef>
              <a:spcPct val="0"/>
            </a:spcBef>
            <a:spcAft>
              <a:spcPct val="35000"/>
            </a:spcAft>
            <a:buNone/>
          </a:pPr>
          <a:r>
            <a:rPr lang="es-MX" sz="900" kern="1200" dirty="0">
              <a:solidFill>
                <a:schemeClr val="tx1"/>
              </a:solidFill>
              <a:latin typeface="Montserrat Light" panose="00000400000000000000" pitchFamily="50" charset="0"/>
            </a:rPr>
            <a:t>CMM03</a:t>
          </a:r>
        </a:p>
      </dsp:txBody>
      <dsp:txXfrm>
        <a:off x="2501230" y="3717358"/>
        <a:ext cx="3387835" cy="60312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s-MX"/>
          </a:p>
        </p:txBody>
      </p:sp>
      <p:sp>
        <p:nvSpPr>
          <p:cNvPr id="3" name="2 Marcador de fecha"/>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5FDF3545-3755-4264-BEC8-9797E1C16908}" type="datetimeFigureOut">
              <a:rPr lang="es-MX" smtClean="0"/>
              <a:pPr/>
              <a:t>30/06/2022</a:t>
            </a:fld>
            <a:endParaRPr lang="es-MX"/>
          </a:p>
        </p:txBody>
      </p:sp>
      <p:sp>
        <p:nvSpPr>
          <p:cNvPr id="4" name="3 Marcador de imagen de diapositiva"/>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s-MX"/>
          </a:p>
        </p:txBody>
      </p:sp>
      <p:sp>
        <p:nvSpPr>
          <p:cNvPr id="5" name="4 Marcador de notas"/>
          <p:cNvSpPr>
            <a:spLocks noGrp="1"/>
          </p:cNvSpPr>
          <p:nvPr>
            <p:ph type="body" sz="quarter" idx="3"/>
          </p:nvPr>
        </p:nvSpPr>
        <p:spPr>
          <a:xfrm>
            <a:off x="701040" y="4415791"/>
            <a:ext cx="5608320" cy="4183380"/>
          </a:xfrm>
          <a:prstGeom prst="rect">
            <a:avLst/>
          </a:prstGeom>
        </p:spPr>
        <p:txBody>
          <a:bodyPr vert="horz" lIns="92757" tIns="46378" rIns="92757" bIns="46378"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50C3AA90-76D0-4889-BB4D-B9AF601C2D68}" type="slidenum">
              <a:rPr lang="es-MX" smtClean="0"/>
              <a:pPr/>
              <a:t>‹Nº›</a:t>
            </a:fld>
            <a:endParaRPr lang="es-MX"/>
          </a:p>
        </p:txBody>
      </p:sp>
    </p:spTree>
    <p:extLst>
      <p:ext uri="{BB962C8B-B14F-4D97-AF65-F5344CB8AC3E}">
        <p14:creationId xmlns:p14="http://schemas.microsoft.com/office/powerpoint/2010/main" val="395712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5DC3CBE-8E9B-4D0A-97D7-E638F2B04A98}" type="slidenum">
              <a:rPr lang="es-MX" smtClean="0"/>
              <a:pPr/>
              <a:t>18</a:t>
            </a:fld>
            <a:endParaRPr lang="es-MX"/>
          </a:p>
        </p:txBody>
      </p:sp>
    </p:spTree>
    <p:extLst>
      <p:ext uri="{BB962C8B-B14F-4D97-AF65-F5344CB8AC3E}">
        <p14:creationId xmlns:p14="http://schemas.microsoft.com/office/powerpoint/2010/main" val="320873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E641991C-B612-4CEB-9A3A-F85F036C91DE}" type="datetime2">
              <a:rPr lang="es-ES" smtClean="0"/>
              <a:pPr/>
              <a:t>jueves, 30 de junio de 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6DC161E-4CD3-42D0-AE59-89BE7C91B21A}" type="datetime2">
              <a:rPr lang="es-ES" smtClean="0"/>
              <a:pPr/>
              <a:t>jueves, 30 de junio de 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64E792A1-EC7B-4C1E-AD9B-83ADBFEAA12B}" type="datetime2">
              <a:rPr lang="es-ES" smtClean="0"/>
              <a:pPr/>
              <a:t>jueves, 30 de junio de 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3FC1751-F81A-43CC-AB77-CFF7A0C64F49}" type="datetime2">
              <a:rPr lang="es-ES" smtClean="0"/>
              <a:pPr/>
              <a:t>jueves, 30 de junio de 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29ABC59-8F83-443E-B73C-1F1426D1E614}" type="datetime2">
              <a:rPr lang="es-ES" smtClean="0"/>
              <a:pPr/>
              <a:t>jueves, 30 de junio de 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D4453DA-E17B-4323-A0D4-16AB71989AFB}" type="datetime2">
              <a:rPr lang="es-ES" smtClean="0"/>
              <a:pPr/>
              <a:t>jueves, 30 de junio de 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2761BC1-25D3-4F38-A443-FEA8BBDED7B5}" type="datetime2">
              <a:rPr lang="es-ES" smtClean="0"/>
              <a:pPr/>
              <a:t>jueves, 30 de junio de 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FB4AD8C0-A1A2-4A9A-9F09-D16B3DF45DBD}" type="datetime2">
              <a:rPr lang="es-ES" smtClean="0"/>
              <a:pPr/>
              <a:t>jueves, 30 de junio de 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70BCF8-7A22-4465-A6AC-6803AE211A21}" type="datetime2">
              <a:rPr lang="es-ES" smtClean="0"/>
              <a:pPr/>
              <a:t>jueves, 30 de junio de 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AD1E0EB-C133-4CE8-8D8D-DCFE9A4D07A2}" type="datetime2">
              <a:rPr lang="es-ES" smtClean="0"/>
              <a:pPr/>
              <a:t>jueves, 30 de junio de 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5550290-0C61-4974-B555-61DD91F2E152}" type="datetime2">
              <a:rPr lang="es-ES" smtClean="0"/>
              <a:pPr/>
              <a:t>jueves, 30 de junio de 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32349B-BBAD-4DCC-B900-F958689D69E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113C8-F47E-4558-9EC9-D189F4DC5B1B}" type="datetime2">
              <a:rPr lang="es-ES" smtClean="0"/>
              <a:pPr/>
              <a:t>jueves, 30 de junio de 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2349B-BBAD-4DCC-B900-F958689D69E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6 Rectángulo"/>
          <p:cNvSpPr/>
          <p:nvPr/>
        </p:nvSpPr>
        <p:spPr>
          <a:xfrm>
            <a:off x="6571912" y="1290205"/>
            <a:ext cx="1790234" cy="276999"/>
          </a:xfrm>
          <a:prstGeom prst="rect">
            <a:avLst/>
          </a:prstGeom>
          <a:noFill/>
        </p:spPr>
        <p:txBody>
          <a:bodyPr wrap="none" lIns="91440" tIns="45720" rIns="91440" bIns="45720">
            <a:spAutoFit/>
          </a:bodyPr>
          <a:lstStyle/>
          <a:p>
            <a:pPr algn="ctr"/>
            <a:r>
              <a:rPr lang="es-ES" sz="1200" dirty="0">
                <a:latin typeface="Montserrat Medium" panose="00000600000000000000" pitchFamily="50" charset="0"/>
              </a:rPr>
              <a:t>JUNTA DE GOBIERNO</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p>
        </p:txBody>
      </p:sp>
      <p:sp>
        <p:nvSpPr>
          <p:cNvPr id="27" name="Rectángulo 26"/>
          <p:cNvSpPr/>
          <p:nvPr/>
        </p:nvSpPr>
        <p:spPr>
          <a:xfrm>
            <a:off x="179512" y="3933056"/>
            <a:ext cx="1637320" cy="121020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0" name="CuadroTexto 39"/>
          <p:cNvSpPr txBox="1"/>
          <p:nvPr/>
        </p:nvSpPr>
        <p:spPr>
          <a:xfrm>
            <a:off x="53971" y="4017838"/>
            <a:ext cx="1853733" cy="9233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Eduardo Olmos Castro</a:t>
            </a:r>
          </a:p>
          <a:p>
            <a:pPr lvl="0" algn="ctr"/>
            <a:r>
              <a:rPr lang="es-MX" sz="900" dirty="0">
                <a:latin typeface="Montserrat Light" panose="00000400000000000000" pitchFamily="50" charset="0"/>
              </a:rPr>
              <a:t>Coordinador del Grupo Parlamentario</a:t>
            </a:r>
          </a:p>
          <a:p>
            <a:pPr lvl="0" algn="ctr"/>
            <a:r>
              <a:rPr lang="es-MX" sz="900" dirty="0">
                <a:latin typeface="Montserrat Light" panose="00000400000000000000" pitchFamily="50" charset="0"/>
              </a:rPr>
              <a:t>“Miguel Ramos Arizpe”</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24" name="Rectángulo 23"/>
          <p:cNvSpPr/>
          <p:nvPr/>
        </p:nvSpPr>
        <p:spPr>
          <a:xfrm>
            <a:off x="3419872" y="2249831"/>
            <a:ext cx="2430814" cy="1035153"/>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41420" y="3284984"/>
            <a:ext cx="1"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563888" y="2370946"/>
            <a:ext cx="2016223" cy="707886"/>
          </a:xfrm>
          <a:prstGeom prst="rect">
            <a:avLst/>
          </a:prstGeom>
          <a:noFill/>
        </p:spPr>
        <p:txBody>
          <a:bodyPr wrap="square" rtlCol="0">
            <a:spAutoFit/>
          </a:bodyPr>
          <a:lstStyle/>
          <a:p>
            <a:pPr lvl="0" algn="ctr"/>
            <a:r>
              <a:rPr lang="es-MX" sz="1000" dirty="0">
                <a:latin typeface="Montserrat Medium" panose="00000600000000000000" pitchFamily="50" charset="0"/>
              </a:rPr>
              <a:t>Diputados Integrantes del Pleno de la LXII Legislatura  del H. Congreso del Estado de Coahuila de Zaragoza</a:t>
            </a:r>
          </a:p>
        </p:txBody>
      </p:sp>
      <p:cxnSp>
        <p:nvCxnSpPr>
          <p:cNvPr id="46" name="Conector recto 45"/>
          <p:cNvCxnSpPr/>
          <p:nvPr/>
        </p:nvCxnSpPr>
        <p:spPr>
          <a:xfrm flipH="1">
            <a:off x="969013" y="3631630"/>
            <a:ext cx="7236811" cy="1339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962362" y="3646505"/>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8184644" y="3646505"/>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6369613" y="3646505"/>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4641420" y="3646505"/>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768205" y="3646505"/>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49" name="Rectángulo 48"/>
          <p:cNvSpPr/>
          <p:nvPr/>
        </p:nvSpPr>
        <p:spPr>
          <a:xfrm>
            <a:off x="1950122" y="3936659"/>
            <a:ext cx="1579002" cy="1186934"/>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0" name="Rectángulo 49"/>
          <p:cNvSpPr/>
          <p:nvPr/>
        </p:nvSpPr>
        <p:spPr>
          <a:xfrm>
            <a:off x="3784555" y="3941458"/>
            <a:ext cx="1579002" cy="1201800"/>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2" name="Rectángulo 61"/>
          <p:cNvSpPr/>
          <p:nvPr/>
        </p:nvSpPr>
        <p:spPr>
          <a:xfrm>
            <a:off x="5660003" y="3968339"/>
            <a:ext cx="1579002" cy="1155254"/>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7" name="Rectángulo 66"/>
          <p:cNvSpPr/>
          <p:nvPr/>
        </p:nvSpPr>
        <p:spPr>
          <a:xfrm>
            <a:off x="7370816" y="3927937"/>
            <a:ext cx="1579002" cy="1195655"/>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9" name="CuadroTexto 68"/>
          <p:cNvSpPr txBox="1"/>
          <p:nvPr/>
        </p:nvSpPr>
        <p:spPr>
          <a:xfrm>
            <a:off x="1836713" y="4023355"/>
            <a:ext cx="1853733" cy="1061829"/>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Lizbeth </a:t>
            </a:r>
            <a:r>
              <a:rPr lang="es-MX" sz="900" dirty="0" err="1">
                <a:latin typeface="Montserrat Medium" panose="00000600000000000000" pitchFamily="50" charset="0"/>
              </a:rPr>
              <a:t>Ogazón</a:t>
            </a:r>
            <a:r>
              <a:rPr lang="es-MX" sz="900" dirty="0">
                <a:latin typeface="Montserrat Medium" panose="00000600000000000000" pitchFamily="50" charset="0"/>
              </a:rPr>
              <a:t> Nava</a:t>
            </a:r>
          </a:p>
          <a:p>
            <a:pPr lvl="0" algn="ctr"/>
            <a:r>
              <a:rPr lang="es-MX" sz="900" dirty="0">
                <a:latin typeface="Montserrat Light" panose="00000400000000000000" pitchFamily="50" charset="0"/>
              </a:rPr>
              <a:t>Coordinadora del Grupo Parlamentario</a:t>
            </a:r>
          </a:p>
          <a:p>
            <a:pPr lvl="0" algn="ctr"/>
            <a:r>
              <a:rPr lang="es-MX" sz="900" dirty="0">
                <a:latin typeface="Montserrat Light" panose="00000400000000000000" pitchFamily="50" charset="0"/>
              </a:rPr>
              <a:t>“Movimiento </a:t>
            </a:r>
          </a:p>
          <a:p>
            <a:pPr lvl="0" algn="ctr"/>
            <a:r>
              <a:rPr lang="es-MX" sz="900" dirty="0">
                <a:latin typeface="Montserrat Light" panose="00000400000000000000" pitchFamily="50" charset="0"/>
              </a:rPr>
              <a:t>Regeneración Nacional”</a:t>
            </a:r>
          </a:p>
          <a:p>
            <a:pPr lvl="0" algn="ctr"/>
            <a:r>
              <a:rPr lang="es-MX" sz="900" dirty="0">
                <a:latin typeface="Montserrat Light" panose="00000400000000000000" pitchFamily="50" charset="0"/>
              </a:rPr>
              <a:t>MORENA</a:t>
            </a:r>
          </a:p>
          <a:p>
            <a:pPr lvl="0" algn="ctr"/>
            <a:r>
              <a:rPr lang="es-MX" sz="900" dirty="0">
                <a:latin typeface="Montserrat Light" panose="00000400000000000000" pitchFamily="50" charset="0"/>
              </a:rPr>
              <a:t>CDIP01</a:t>
            </a:r>
          </a:p>
        </p:txBody>
      </p:sp>
      <p:sp>
        <p:nvSpPr>
          <p:cNvPr id="73" name="CuadroTexto 72"/>
          <p:cNvSpPr txBox="1"/>
          <p:nvPr/>
        </p:nvSpPr>
        <p:spPr>
          <a:xfrm>
            <a:off x="3670565" y="3991670"/>
            <a:ext cx="1756128" cy="1200329"/>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Rodolfo Gerardo </a:t>
            </a:r>
            <a:r>
              <a:rPr lang="es-MX" sz="900" dirty="0" err="1">
                <a:latin typeface="Montserrat Medium" panose="00000600000000000000" pitchFamily="50" charset="0"/>
              </a:rPr>
              <a:t>Walss</a:t>
            </a:r>
            <a:r>
              <a:rPr lang="es-MX" sz="900" dirty="0">
                <a:latin typeface="Montserrat Medium" panose="00000600000000000000" pitchFamily="50" charset="0"/>
              </a:rPr>
              <a:t> </a:t>
            </a:r>
            <a:r>
              <a:rPr lang="es-MX" sz="900" dirty="0" err="1">
                <a:latin typeface="Montserrat Medium" panose="00000600000000000000" pitchFamily="50" charset="0"/>
              </a:rPr>
              <a:t>Aurioles</a:t>
            </a:r>
            <a:endParaRPr lang="es-MX" sz="900" dirty="0">
              <a:latin typeface="Montserrat Medium" panose="00000600000000000000" pitchFamily="50" charset="0"/>
            </a:endParaRPr>
          </a:p>
          <a:p>
            <a:pPr lvl="0" algn="ctr"/>
            <a:r>
              <a:rPr lang="es-MX" sz="900" dirty="0">
                <a:latin typeface="Montserrat Light" panose="00000400000000000000" pitchFamily="50" charset="0"/>
              </a:rPr>
              <a:t>Coordinador del Grupo Parlamentario</a:t>
            </a:r>
          </a:p>
          <a:p>
            <a:pPr lvl="0" algn="ctr"/>
            <a:r>
              <a:rPr lang="es-MX" sz="900" dirty="0">
                <a:latin typeface="Montserrat Light" panose="00000400000000000000" pitchFamily="50" charset="0"/>
              </a:rPr>
              <a:t>“Carlos Alberto Páez Falcón”</a:t>
            </a:r>
          </a:p>
          <a:p>
            <a:pPr lvl="0" algn="ctr"/>
            <a:r>
              <a:rPr lang="es-MX" sz="900" dirty="0">
                <a:latin typeface="Montserrat Light" panose="00000400000000000000" pitchFamily="50" charset="0"/>
              </a:rPr>
              <a:t>PAN </a:t>
            </a:r>
          </a:p>
          <a:p>
            <a:pPr lvl="0" algn="ctr"/>
            <a:r>
              <a:rPr lang="es-MX" sz="900" dirty="0">
                <a:latin typeface="Montserrat Light" panose="00000400000000000000" pitchFamily="50" charset="0"/>
              </a:rPr>
              <a:t>CDIP01</a:t>
            </a:r>
          </a:p>
        </p:txBody>
      </p:sp>
      <p:sp>
        <p:nvSpPr>
          <p:cNvPr id="77" name="CuadroTexto 76"/>
          <p:cNvSpPr txBox="1"/>
          <p:nvPr/>
        </p:nvSpPr>
        <p:spPr>
          <a:xfrm>
            <a:off x="5533070" y="4017838"/>
            <a:ext cx="1853733" cy="9233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Yolanda Elizondo </a:t>
            </a:r>
            <a:r>
              <a:rPr lang="es-MX" sz="900" dirty="0" err="1">
                <a:latin typeface="Montserrat Medium" panose="00000600000000000000" pitchFamily="50" charset="0"/>
              </a:rPr>
              <a:t>Maltos</a:t>
            </a:r>
            <a:endParaRPr lang="es-MX" sz="900" dirty="0">
              <a:latin typeface="Montserrat Medium" panose="00000600000000000000" pitchFamily="50" charset="0"/>
            </a:endParaRPr>
          </a:p>
          <a:p>
            <a:pPr lvl="0" algn="ctr"/>
            <a:r>
              <a:rPr lang="es-MX" sz="900" dirty="0">
                <a:latin typeface="Montserrat Light" panose="00000400000000000000" pitchFamily="50" charset="0"/>
              </a:rPr>
              <a:t>Fracción Parlamentaria</a:t>
            </a:r>
          </a:p>
          <a:p>
            <a:pPr lvl="0" algn="ctr"/>
            <a:r>
              <a:rPr lang="es-MX" sz="900" dirty="0">
                <a:latin typeface="Montserrat Light" panose="00000400000000000000" pitchFamily="50" charset="0"/>
              </a:rPr>
              <a:t>“Evaristo Pérez Arreola”</a:t>
            </a:r>
          </a:p>
          <a:p>
            <a:pPr lvl="0" algn="ctr"/>
            <a:r>
              <a:rPr lang="es-MX" sz="900" dirty="0">
                <a:latin typeface="Montserrat Light" panose="00000400000000000000" pitchFamily="50" charset="0"/>
              </a:rPr>
              <a:t>UDC</a:t>
            </a:r>
          </a:p>
          <a:p>
            <a:pPr lvl="0" algn="ctr"/>
            <a:r>
              <a:rPr lang="es-MX" sz="900" dirty="0">
                <a:latin typeface="Montserrat Light" panose="00000400000000000000" pitchFamily="50" charset="0"/>
              </a:rPr>
              <a:t>CDIP01</a:t>
            </a:r>
          </a:p>
        </p:txBody>
      </p:sp>
      <p:sp>
        <p:nvSpPr>
          <p:cNvPr id="80" name="CuadroTexto 79"/>
          <p:cNvSpPr txBox="1"/>
          <p:nvPr/>
        </p:nvSpPr>
        <p:spPr>
          <a:xfrm>
            <a:off x="7236296" y="4022155"/>
            <a:ext cx="1853733" cy="1061829"/>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Claudia Elvira Rodríguez Márquez</a:t>
            </a:r>
          </a:p>
          <a:p>
            <a:pPr lvl="0" algn="ctr"/>
            <a:r>
              <a:rPr lang="es-MX" sz="900" dirty="0">
                <a:latin typeface="Montserrat Light" panose="00000400000000000000" pitchFamily="50" charset="0"/>
              </a:rPr>
              <a:t>Fracción Parlamentaria</a:t>
            </a:r>
          </a:p>
          <a:p>
            <a:pPr lvl="0" algn="ctr"/>
            <a:r>
              <a:rPr lang="es-MX" sz="900" dirty="0">
                <a:latin typeface="Montserrat Light" panose="00000400000000000000" pitchFamily="50" charset="0"/>
              </a:rPr>
              <a:t>“Mario Molina </a:t>
            </a:r>
            <a:r>
              <a:rPr lang="es-MX" sz="900" dirty="0" err="1">
                <a:latin typeface="Montserrat Light" panose="00000400000000000000" pitchFamily="50" charset="0"/>
              </a:rPr>
              <a:t>Pasquel</a:t>
            </a:r>
            <a:r>
              <a:rPr lang="es-MX" sz="900" dirty="0">
                <a:latin typeface="Montserrat Light" panose="00000400000000000000" pitchFamily="50" charset="0"/>
              </a:rPr>
              <a:t>”</a:t>
            </a:r>
          </a:p>
          <a:p>
            <a:pPr lvl="0" algn="ctr"/>
            <a:r>
              <a:rPr lang="es-MX" sz="900" dirty="0">
                <a:latin typeface="Montserrat Light" panose="00000400000000000000" pitchFamily="50" charset="0"/>
              </a:rPr>
              <a:t>Partido Verde </a:t>
            </a:r>
          </a:p>
          <a:p>
            <a:pPr lvl="0" algn="ctr"/>
            <a:r>
              <a:rPr lang="es-MX" sz="900" dirty="0">
                <a:latin typeface="Montserrat Light" panose="00000400000000000000" pitchFamily="50" charset="0"/>
              </a:rPr>
              <a:t>Ecologista</a:t>
            </a:r>
          </a:p>
          <a:p>
            <a:pPr lvl="0" algn="ctr"/>
            <a:r>
              <a:rPr lang="es-MX" sz="900" dirty="0">
                <a:latin typeface="Montserrat Light" panose="00000400000000000000" pitchFamily="50" charset="0"/>
              </a:rPr>
              <a:t>CDIP01</a:t>
            </a:r>
          </a:p>
        </p:txBody>
      </p:sp>
      <p:pic>
        <p:nvPicPr>
          <p:cNvPr id="25" name="Imagen 24"/>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8" y="275694"/>
            <a:ext cx="969010" cy="1021080"/>
          </a:xfrm>
          <a:prstGeom prst="rect">
            <a:avLst/>
          </a:prstGeom>
          <a:ln>
            <a:noFill/>
          </a:ln>
          <a:extLst>
            <a:ext uri="{53640926-AAD7-44D8-BBD7-CCE9431645EC}">
              <a14:shadowObscured xmlns:a14="http://schemas.microsoft.com/office/drawing/2010/main"/>
            </a:ext>
          </a:extLst>
        </p:spPr>
      </p:pic>
      <p:sp>
        <p:nvSpPr>
          <p:cNvPr id="2" name="CuadroTexto 1"/>
          <p:cNvSpPr txBox="1"/>
          <p:nvPr/>
        </p:nvSpPr>
        <p:spPr>
          <a:xfrm>
            <a:off x="5023499" y="1484784"/>
            <a:ext cx="3397084" cy="707886"/>
          </a:xfrm>
          <a:prstGeom prst="rect">
            <a:avLst/>
          </a:prstGeom>
          <a:noFill/>
        </p:spPr>
        <p:txBody>
          <a:bodyPr wrap="none" rtlCol="0">
            <a:spAutoFit/>
          </a:bodyPr>
          <a:lstStyle/>
          <a:p>
            <a:pPr algn="r"/>
            <a:r>
              <a:rPr lang="es-MX" sz="1000" dirty="0"/>
              <a:t>Fecha de actualización:  Marzo de 2022 </a:t>
            </a:r>
          </a:p>
          <a:p>
            <a:pPr algn="r"/>
            <a:r>
              <a:rPr lang="es-MX" sz="1000" dirty="0"/>
              <a:t>Responsable de la Información: C.P. Rogelio Torres Mendoza; </a:t>
            </a:r>
          </a:p>
          <a:p>
            <a:pPr algn="r"/>
            <a:r>
              <a:rPr lang="es-MX" sz="1000" dirty="0"/>
              <a:t>Director de Administración y Recursos Humanos </a:t>
            </a:r>
          </a:p>
          <a:p>
            <a:pPr algn="r"/>
            <a:r>
              <a:rPr lang="es-MX" sz="1000" dirty="0"/>
              <a:t>del H. Congreso del Estado de Coahuila</a:t>
            </a:r>
            <a:endParaRPr lang="es-ES" sz="1000" dirty="0"/>
          </a:p>
        </p:txBody>
      </p:sp>
    </p:spTree>
    <p:extLst>
      <p:ext uri="{BB962C8B-B14F-4D97-AF65-F5344CB8AC3E}">
        <p14:creationId xmlns:p14="http://schemas.microsoft.com/office/powerpoint/2010/main" val="1738999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23"/>
          <p:cNvSpPr/>
          <p:nvPr/>
        </p:nvSpPr>
        <p:spPr>
          <a:xfrm>
            <a:off x="3484470" y="1772816"/>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8" name="Rectángulo 27"/>
          <p:cNvSpPr/>
          <p:nvPr/>
        </p:nvSpPr>
        <p:spPr>
          <a:xfrm>
            <a:off x="3923928" y="3530940"/>
            <a:ext cx="1584176" cy="67635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1" name="Rectángulo 30"/>
          <p:cNvSpPr/>
          <p:nvPr/>
        </p:nvSpPr>
        <p:spPr>
          <a:xfrm>
            <a:off x="6444088" y="4820770"/>
            <a:ext cx="1418656" cy="649863"/>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3" name="Rectángulo 32"/>
          <p:cNvSpPr/>
          <p:nvPr/>
        </p:nvSpPr>
        <p:spPr>
          <a:xfrm>
            <a:off x="1403650" y="4822561"/>
            <a:ext cx="163566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Rectángulo 34"/>
          <p:cNvSpPr/>
          <p:nvPr/>
        </p:nvSpPr>
        <p:spPr>
          <a:xfrm>
            <a:off x="3275736" y="4822561"/>
            <a:ext cx="1419765"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3" name="CuadroTexto 62"/>
          <p:cNvSpPr txBox="1"/>
          <p:nvPr/>
        </p:nvSpPr>
        <p:spPr>
          <a:xfrm>
            <a:off x="3588756" y="1804754"/>
            <a:ext cx="2279388" cy="400110"/>
          </a:xfrm>
          <a:prstGeom prst="rect">
            <a:avLst/>
          </a:prstGeom>
          <a:noFill/>
          <a:ln>
            <a:noFill/>
          </a:ln>
        </p:spPr>
        <p:txBody>
          <a:bodyPr wrap="square" rtlCol="0">
            <a:spAutoFit/>
          </a:bodyPr>
          <a:lstStyle/>
          <a:p>
            <a:pPr lvl="0" algn="ctr"/>
            <a:r>
              <a:rPr lang="es-MX" sz="1000" dirty="0">
                <a:latin typeface="Montserrat Medium"/>
              </a:rPr>
              <a:t>Directora de Asuntos Jurídicos</a:t>
            </a:r>
          </a:p>
          <a:p>
            <a:pPr lvl="0" algn="ctr"/>
            <a:endParaRPr lang="es-MX" sz="1000" dirty="0">
              <a:solidFill>
                <a:srgbClr val="00B050"/>
              </a:solidFill>
              <a:latin typeface="Montserrat Medium" panose="00000600000000000000"/>
            </a:endParaRPr>
          </a:p>
        </p:txBody>
      </p:sp>
      <p:sp>
        <p:nvSpPr>
          <p:cNvPr id="67" name="CuadroTexto 66"/>
          <p:cNvSpPr txBox="1"/>
          <p:nvPr/>
        </p:nvSpPr>
        <p:spPr>
          <a:xfrm>
            <a:off x="3851920" y="3575338"/>
            <a:ext cx="1728193" cy="861774"/>
          </a:xfrm>
          <a:prstGeom prst="rect">
            <a:avLst/>
          </a:prstGeom>
          <a:noFill/>
          <a:ln>
            <a:noFill/>
          </a:ln>
        </p:spPr>
        <p:txBody>
          <a:bodyPr wrap="square" rtlCol="0">
            <a:spAutoFit/>
          </a:bodyPr>
          <a:lstStyle/>
          <a:p>
            <a:pPr lvl="0" algn="ctr"/>
            <a:r>
              <a:rPr lang="es-MX" sz="800" dirty="0">
                <a:latin typeface="Montserrat Medium" panose="00000600000000000000" pitchFamily="50" charset="0"/>
              </a:rPr>
              <a:t>Subdirectora de Asuntos Jurídicos</a:t>
            </a:r>
          </a:p>
          <a:p>
            <a:pPr algn="ctr"/>
            <a:r>
              <a:rPr lang="es-MX" sz="800" dirty="0">
                <a:latin typeface="Montserrat Light" panose="00000400000000000000" pitchFamily="50" charset="0"/>
              </a:rPr>
              <a:t>Katy Villarreal Saucedo</a:t>
            </a:r>
          </a:p>
          <a:p>
            <a:pPr algn="ctr"/>
            <a:r>
              <a:rPr lang="es-MX" sz="800" dirty="0">
                <a:latin typeface="Montserrat Light" panose="00000400000000000000" pitchFamily="50" charset="0"/>
              </a:rPr>
              <a:t>CMM03</a:t>
            </a:r>
          </a:p>
          <a:p>
            <a:pPr lvl="0" algn="ctr"/>
            <a:endParaRPr lang="es-MX" sz="900" dirty="0">
              <a:solidFill>
                <a:schemeClr val="dk1"/>
              </a:solidFill>
              <a:latin typeface="Montserrat Medium" panose="00000600000000000000"/>
            </a:endParaRPr>
          </a:p>
          <a:p>
            <a:endParaRPr lang="es-MX" sz="900" dirty="0">
              <a:latin typeface="Montserrat Medium" panose="00000600000000000000"/>
            </a:endParaRPr>
          </a:p>
        </p:txBody>
      </p:sp>
      <p:sp>
        <p:nvSpPr>
          <p:cNvPr id="72" name="CuadroTexto 71"/>
          <p:cNvSpPr txBox="1"/>
          <p:nvPr/>
        </p:nvSpPr>
        <p:spPr>
          <a:xfrm>
            <a:off x="1383134" y="4727466"/>
            <a:ext cx="1635668" cy="861774"/>
          </a:xfrm>
          <a:prstGeom prst="rect">
            <a:avLst/>
          </a:prstGeom>
          <a:noFill/>
          <a:ln>
            <a:noFill/>
          </a:ln>
        </p:spPr>
        <p:txBody>
          <a:bodyPr wrap="square" rtlCol="0">
            <a:spAutoFit/>
          </a:bodyPr>
          <a:lstStyle/>
          <a:p>
            <a:pPr lvl="0" algn="ctr"/>
            <a:endParaRPr lang="es-ES" sz="900" dirty="0">
              <a:latin typeface="Montserrat Medium" panose="00000600000000000000"/>
            </a:endParaRPr>
          </a:p>
          <a:p>
            <a:pPr algn="ctr"/>
            <a:r>
              <a:rPr lang="es-MX" sz="800" dirty="0">
                <a:latin typeface="Montserrat Medium" panose="00000600000000000000"/>
              </a:rPr>
              <a:t>Asesora Jurídico</a:t>
            </a:r>
          </a:p>
          <a:p>
            <a:pPr lvl="0" algn="ctr"/>
            <a:r>
              <a:rPr lang="es-ES" sz="800" dirty="0">
                <a:latin typeface="Montserrat Light" panose="00000400000000000000" pitchFamily="50" charset="0"/>
              </a:rPr>
              <a:t>Elisa Catalina Villalobos Hernández</a:t>
            </a:r>
          </a:p>
          <a:p>
            <a:pPr lvl="0" algn="ctr"/>
            <a:r>
              <a:rPr lang="es-ES" sz="800" dirty="0">
                <a:latin typeface="Montserrat Light" panose="00000400000000000000" pitchFamily="50" charset="0"/>
              </a:rPr>
              <a:t>CMM03</a:t>
            </a:r>
          </a:p>
          <a:p>
            <a:endParaRPr lang="es-MX" sz="900" dirty="0">
              <a:latin typeface="Montserrat Medium" panose="00000600000000000000"/>
            </a:endParaRPr>
          </a:p>
        </p:txBody>
      </p:sp>
      <p:sp>
        <p:nvSpPr>
          <p:cNvPr id="73" name="CuadroTexto 72"/>
          <p:cNvSpPr txBox="1"/>
          <p:nvPr/>
        </p:nvSpPr>
        <p:spPr>
          <a:xfrm>
            <a:off x="6446716" y="4857825"/>
            <a:ext cx="1442428" cy="723275"/>
          </a:xfrm>
          <a:prstGeom prst="rect">
            <a:avLst/>
          </a:prstGeom>
          <a:noFill/>
          <a:ln>
            <a:noFill/>
          </a:ln>
        </p:spPr>
        <p:txBody>
          <a:bodyPr wrap="square" rtlCol="0">
            <a:spAutoFit/>
          </a:bodyPr>
          <a:lstStyle/>
          <a:p>
            <a:pPr algn="ctr"/>
            <a:r>
              <a:rPr lang="es-ES" sz="800" dirty="0">
                <a:latin typeface="Montserrat Medium" panose="00000600000000000000"/>
              </a:rPr>
              <a:t>Auxiliar Administrativo</a:t>
            </a:r>
          </a:p>
          <a:p>
            <a:pPr lvl="0" algn="ctr"/>
            <a:r>
              <a:rPr lang="es-MX" sz="800" dirty="0">
                <a:latin typeface="Montserrat Light" panose="00000400000000000000" pitchFamily="50" charset="0"/>
              </a:rPr>
              <a:t>María Luisa Montoya Ramón</a:t>
            </a:r>
          </a:p>
          <a:p>
            <a:pPr lvl="0" algn="ctr"/>
            <a:r>
              <a:rPr lang="es-ES" sz="800" dirty="0">
                <a:latin typeface="Montserrat Light" panose="00000400000000000000" pitchFamily="50" charset="0"/>
              </a:rPr>
              <a:t>SO13</a:t>
            </a:r>
          </a:p>
          <a:p>
            <a:endParaRPr lang="es-MX" sz="900" dirty="0">
              <a:latin typeface="Montserrat Medium" panose="00000600000000000000"/>
            </a:endParaRPr>
          </a:p>
        </p:txBody>
      </p:sp>
      <p:sp>
        <p:nvSpPr>
          <p:cNvPr id="77" name="CuadroTexto 76"/>
          <p:cNvSpPr txBox="1"/>
          <p:nvPr/>
        </p:nvSpPr>
        <p:spPr>
          <a:xfrm>
            <a:off x="3250876" y="4719326"/>
            <a:ext cx="1491771" cy="861774"/>
          </a:xfrm>
          <a:prstGeom prst="rect">
            <a:avLst/>
          </a:prstGeom>
          <a:noFill/>
          <a:ln>
            <a:noFill/>
          </a:ln>
        </p:spPr>
        <p:txBody>
          <a:bodyPr wrap="square" rtlCol="0">
            <a:spAutoFit/>
          </a:bodyPr>
          <a:lstStyle/>
          <a:p>
            <a:pPr lvl="0" algn="ctr"/>
            <a:endParaRPr lang="es-MX" sz="900" dirty="0">
              <a:latin typeface="Montserrat Medium" panose="00000600000000000000"/>
            </a:endParaRPr>
          </a:p>
          <a:p>
            <a:pPr algn="ctr"/>
            <a:r>
              <a:rPr lang="es-MX" sz="800" dirty="0">
                <a:latin typeface="Montserrat Medium" panose="00000600000000000000"/>
              </a:rPr>
              <a:t>Auxiliar Administrativo</a:t>
            </a:r>
          </a:p>
          <a:p>
            <a:pPr lvl="0" algn="ctr"/>
            <a:r>
              <a:rPr lang="es-MX" sz="800" dirty="0">
                <a:latin typeface="Montserrat Light" panose="00000400000000000000" pitchFamily="50" charset="0"/>
              </a:rPr>
              <a:t>Martha Yolanda Juárez López</a:t>
            </a:r>
          </a:p>
          <a:p>
            <a:pPr lvl="0" algn="ctr"/>
            <a:r>
              <a:rPr lang="es-MX" sz="800" dirty="0">
                <a:latin typeface="Montserrat Light" panose="00000400000000000000" pitchFamily="50" charset="0"/>
              </a:rPr>
              <a:t>SO16 </a:t>
            </a:r>
            <a:endParaRPr lang="es-ES" sz="800" dirty="0">
              <a:latin typeface="Montserrat Light" panose="00000400000000000000" pitchFamily="50" charset="0"/>
            </a:endParaRPr>
          </a:p>
          <a:p>
            <a:endParaRPr lang="es-MX" sz="900" dirty="0">
              <a:latin typeface="Montserrat Medium" panose="00000600000000000000"/>
            </a:endParaRPr>
          </a:p>
        </p:txBody>
      </p:sp>
      <p:sp>
        <p:nvSpPr>
          <p:cNvPr id="79" name="6 Rectángulo"/>
          <p:cNvSpPr/>
          <p:nvPr/>
        </p:nvSpPr>
        <p:spPr>
          <a:xfrm>
            <a:off x="5998824" y="1321023"/>
            <a:ext cx="2951449" cy="276999"/>
          </a:xfrm>
          <a:prstGeom prst="rect">
            <a:avLst/>
          </a:prstGeom>
          <a:noFill/>
        </p:spPr>
        <p:txBody>
          <a:bodyPr wrap="none" lIns="91440" tIns="45720" rIns="91440" bIns="45720">
            <a:spAutoFit/>
          </a:bodyPr>
          <a:lstStyle/>
          <a:p>
            <a:pPr algn="ctr"/>
            <a:r>
              <a:rPr lang="es-ES" sz="1200" dirty="0">
                <a:latin typeface="Montserrat Medium" panose="00000600000000000000"/>
              </a:rPr>
              <a:t>DIRECCIÓN DE ASUNTOS JURÍDICOS</a:t>
            </a:r>
          </a:p>
        </p:txBody>
      </p:sp>
      <p:sp>
        <p:nvSpPr>
          <p:cNvPr id="83" name="Rectángulo 82"/>
          <p:cNvSpPr/>
          <p:nvPr/>
        </p:nvSpPr>
        <p:spPr>
          <a:xfrm>
            <a:off x="4859912" y="4822561"/>
            <a:ext cx="1419765"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p:txBody>
      </p:sp>
      <p:sp>
        <p:nvSpPr>
          <p:cNvPr id="86" name="CuadroTexto 85"/>
          <p:cNvSpPr txBox="1"/>
          <p:nvPr/>
        </p:nvSpPr>
        <p:spPr>
          <a:xfrm>
            <a:off x="4870855" y="4858271"/>
            <a:ext cx="1408822" cy="600164"/>
          </a:xfrm>
          <a:prstGeom prst="rect">
            <a:avLst/>
          </a:prstGeom>
          <a:noFill/>
          <a:ln>
            <a:noFill/>
          </a:ln>
        </p:spPr>
        <p:txBody>
          <a:bodyPr wrap="square" rtlCol="0">
            <a:spAutoFit/>
          </a:bodyPr>
          <a:lstStyle/>
          <a:p>
            <a:pPr algn="ctr"/>
            <a:r>
              <a:rPr lang="es-MX" sz="800" dirty="0">
                <a:latin typeface="Montserrat Medium" panose="00000600000000000000"/>
              </a:rPr>
              <a:t>Auxiliar Administrativo</a:t>
            </a:r>
          </a:p>
          <a:p>
            <a:pPr lvl="0" algn="ctr"/>
            <a:r>
              <a:rPr lang="es-MX" sz="800" dirty="0">
                <a:latin typeface="Montserrat Light" panose="00000400000000000000" pitchFamily="50" charset="0"/>
              </a:rPr>
              <a:t>Leticia Adame Nájera</a:t>
            </a:r>
          </a:p>
          <a:p>
            <a:pPr lvl="0" algn="ctr"/>
            <a:r>
              <a:rPr lang="es-MX" sz="800" dirty="0">
                <a:latin typeface="Montserrat Light" panose="00000400000000000000" pitchFamily="50" charset="0"/>
              </a:rPr>
              <a:t>SO08</a:t>
            </a:r>
            <a:endParaRPr lang="es-ES" sz="800" dirty="0">
              <a:latin typeface="Montserrat Light" panose="00000400000000000000" pitchFamily="50" charset="0"/>
            </a:endParaRPr>
          </a:p>
          <a:p>
            <a:endParaRPr lang="es-MX" sz="900" dirty="0">
              <a:latin typeface="Montserrat Medium" panose="00000600000000000000"/>
            </a:endParaRP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pic>
        <p:nvPicPr>
          <p:cNvPr id="43" name="Imagen 42"/>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2849" y="270374"/>
            <a:ext cx="969010" cy="1021080"/>
          </a:xfrm>
          <a:prstGeom prst="rect">
            <a:avLst/>
          </a:prstGeom>
          <a:ln>
            <a:noFill/>
          </a:ln>
          <a:extLst>
            <a:ext uri="{53640926-AAD7-44D8-BBD7-CCE9431645EC}">
              <a14:shadowObscured xmlns:a14="http://schemas.microsoft.com/office/drawing/2010/main"/>
            </a:ext>
          </a:extLst>
        </p:spPr>
      </p:pic>
      <p:cxnSp>
        <p:nvCxnSpPr>
          <p:cNvPr id="14" name="Conector recto 13"/>
          <p:cNvCxnSpPr>
            <a:cxnSpLocks/>
            <a:endCxn id="28" idx="0"/>
          </p:cNvCxnSpPr>
          <p:nvPr/>
        </p:nvCxnSpPr>
        <p:spPr>
          <a:xfrm flipH="1">
            <a:off x="4716016" y="2564904"/>
            <a:ext cx="2" cy="966036"/>
          </a:xfrm>
          <a:prstGeom prst="line">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18" name="Conector angular 17"/>
          <p:cNvCxnSpPr>
            <a:stCxn id="28" idx="2"/>
            <a:endCxn id="83" idx="0"/>
          </p:cNvCxnSpPr>
          <p:nvPr/>
        </p:nvCxnSpPr>
        <p:spPr>
          <a:xfrm rot="16200000" flipH="1">
            <a:off x="4835273" y="4088039"/>
            <a:ext cx="615264" cy="853779"/>
          </a:xfrm>
          <a:prstGeom prst="bentConnector3">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0" name="Conector angular 19"/>
          <p:cNvCxnSpPr>
            <a:stCxn id="28" idx="2"/>
            <a:endCxn id="31" idx="0"/>
          </p:cNvCxnSpPr>
          <p:nvPr/>
        </p:nvCxnSpPr>
        <p:spPr>
          <a:xfrm rot="16200000" flipH="1">
            <a:off x="5627980" y="3295333"/>
            <a:ext cx="613473" cy="2437400"/>
          </a:xfrm>
          <a:prstGeom prst="bentConnector3">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2" name="Conector angular 21"/>
          <p:cNvCxnSpPr>
            <a:stCxn id="28" idx="2"/>
            <a:endCxn id="35" idx="0"/>
          </p:cNvCxnSpPr>
          <p:nvPr/>
        </p:nvCxnSpPr>
        <p:spPr>
          <a:xfrm rot="5400000">
            <a:off x="4043186" y="4149731"/>
            <a:ext cx="615264" cy="730397"/>
          </a:xfrm>
          <a:prstGeom prst="bentConnector3">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5" name="Conector angular 24"/>
          <p:cNvCxnSpPr>
            <a:cxnSpLocks/>
            <a:stCxn id="28" idx="2"/>
            <a:endCxn id="33" idx="0"/>
          </p:cNvCxnSpPr>
          <p:nvPr/>
        </p:nvCxnSpPr>
        <p:spPr>
          <a:xfrm rot="5400000">
            <a:off x="3161118" y="3267663"/>
            <a:ext cx="615264" cy="2494532"/>
          </a:xfrm>
          <a:prstGeom prst="bentConnector3">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504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475232" y="1393612"/>
            <a:ext cx="3561264" cy="523220"/>
          </a:xfrm>
          <a:prstGeom prst="rect">
            <a:avLst/>
          </a:prstGeom>
          <a:noFill/>
        </p:spPr>
        <p:txBody>
          <a:bodyPr wrap="square" lIns="91440" tIns="45720" rIns="91440" bIns="45720">
            <a:spAutoFit/>
          </a:bodyPr>
          <a:lstStyle/>
          <a:p>
            <a:pPr algn="ctr"/>
            <a:r>
              <a:rPr lang="es-ES" sz="1400" dirty="0"/>
              <a:t>COMISIÓN DE FINANZAS, HACIENDA Y PRESUPUESTO</a:t>
            </a:r>
          </a:p>
        </p:txBody>
      </p:sp>
      <p:graphicFrame>
        <p:nvGraphicFramePr>
          <p:cNvPr id="7" name="6 Diagrama"/>
          <p:cNvGraphicFramePr/>
          <p:nvPr>
            <p:extLst>
              <p:ext uri="{D42A27DB-BD31-4B8C-83A1-F6EECF244321}">
                <p14:modId xmlns:p14="http://schemas.microsoft.com/office/powerpoint/2010/main" val="3562276178"/>
              </p:ext>
            </p:extLst>
          </p:nvPr>
        </p:nvGraphicFramePr>
        <p:xfrm>
          <a:off x="251520" y="1268760"/>
          <a:ext cx="889248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n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 name="CuadroTexto 9"/>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pic>
        <p:nvPicPr>
          <p:cNvPr id="9" name="Imagen 8"/>
          <p:cNvPicPr/>
          <p:nvPr/>
        </p:nvPicPr>
        <p:blipFill rotWithShape="1">
          <a:blip r:embed="rId8" cstate="print">
            <a:extLst>
              <a:ext uri="{28A0092B-C50C-407E-A947-70E740481C1C}">
                <a14:useLocalDpi xmlns:a14="http://schemas.microsoft.com/office/drawing/2010/main" val="0"/>
              </a:ext>
            </a:extLst>
          </a:blip>
          <a:srcRect l="10785" t="21432" r="57108" b="25753"/>
          <a:stretch/>
        </p:blipFill>
        <p:spPr bwMode="auto">
          <a:xfrm>
            <a:off x="6771359" y="275694"/>
            <a:ext cx="969010" cy="1021080"/>
          </a:xfrm>
          <a:prstGeom prst="rect">
            <a:avLst/>
          </a:prstGeom>
          <a:ln>
            <a:noFill/>
          </a:ln>
          <a:extLst>
            <a:ext uri="{53640926-AAD7-44D8-BBD7-CCE9431645EC}">
              <a14:shadowObscured xmlns:a14="http://schemas.microsoft.com/office/drawing/2010/main"/>
            </a:ext>
          </a:extLst>
        </p:spPr>
      </p:pic>
      <p:sp>
        <p:nvSpPr>
          <p:cNvPr id="11" name="Rectángulo 10"/>
          <p:cNvSpPr/>
          <p:nvPr/>
        </p:nvSpPr>
        <p:spPr>
          <a:xfrm>
            <a:off x="3358371" y="3356992"/>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2" name="Rectángulo 11"/>
          <p:cNvSpPr/>
          <p:nvPr/>
        </p:nvSpPr>
        <p:spPr>
          <a:xfrm>
            <a:off x="3059832" y="1987722"/>
            <a:ext cx="309634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 name="Rectángulo 1"/>
          <p:cNvSpPr/>
          <p:nvPr/>
        </p:nvSpPr>
        <p:spPr>
          <a:xfrm>
            <a:off x="2987824" y="1981289"/>
            <a:ext cx="3240360" cy="861774"/>
          </a:xfrm>
          <a:prstGeom prst="rect">
            <a:avLst/>
          </a:prstGeom>
        </p:spPr>
        <p:txBody>
          <a:bodyPr wrap="square">
            <a:spAutoFit/>
          </a:bodyPr>
          <a:lstStyle/>
          <a:p>
            <a:pPr lvl="0" algn="ctr"/>
            <a:r>
              <a:rPr lang="es-MX" sz="1000" dirty="0">
                <a:latin typeface="Montserrat Medium" panose="00000600000000000000"/>
              </a:rPr>
              <a:t>Secretaria Técnica de la Comisión de Finanzas, Hacienda y Presupuesto</a:t>
            </a:r>
          </a:p>
          <a:p>
            <a:pPr lvl="0" algn="ctr"/>
            <a:r>
              <a:rPr lang="es-MX" sz="1000" dirty="0" err="1">
                <a:latin typeface="Montserrat Light" panose="00000400000000000000" pitchFamily="50" charset="0"/>
              </a:rPr>
              <a:t>Dip</a:t>
            </a:r>
            <a:r>
              <a:rPr lang="es-MX" sz="1000" dirty="0">
                <a:latin typeface="Montserrat Light" panose="00000400000000000000" pitchFamily="50" charset="0"/>
              </a:rPr>
              <a:t>. Jesús María Montemayor Garza</a:t>
            </a:r>
            <a:endParaRPr lang="es-ES" sz="1000" dirty="0">
              <a:highlight>
                <a:srgbClr val="FF0000"/>
              </a:highlight>
              <a:latin typeface="Montserrat Light" panose="00000400000000000000" pitchFamily="50" charset="0"/>
            </a:endParaRPr>
          </a:p>
          <a:p>
            <a:pPr lvl="0" algn="ctr"/>
            <a:r>
              <a:rPr lang="es-MX" sz="1000" dirty="0">
                <a:latin typeface="Montserrat Light" panose="00000400000000000000" pitchFamily="50" charset="0"/>
              </a:rPr>
              <a:t>CDIP01</a:t>
            </a:r>
          </a:p>
          <a:p>
            <a:pPr lvl="0" algn="ctr"/>
            <a:endParaRPr lang="es-MX" sz="1000" dirty="0">
              <a:latin typeface="Montserrat Light" panose="00000400000000000000" pitchFamily="50" charset="0"/>
            </a:endParaRPr>
          </a:p>
        </p:txBody>
      </p:sp>
      <p:sp>
        <p:nvSpPr>
          <p:cNvPr id="13" name="Conector recto 3"/>
          <p:cNvSpPr/>
          <p:nvPr/>
        </p:nvSpPr>
        <p:spPr>
          <a:xfrm>
            <a:off x="4528058" y="2784750"/>
            <a:ext cx="91440" cy="576143"/>
          </a:xfrm>
          <a:custGeom>
            <a:avLst/>
            <a:gdLst/>
            <a:ahLst/>
            <a:cxnLst/>
            <a:rect l="0" t="0" r="0" b="0"/>
            <a:pathLst>
              <a:path>
                <a:moveTo>
                  <a:pt x="61934" y="0"/>
                </a:moveTo>
                <a:lnTo>
                  <a:pt x="45720" y="0"/>
                </a:lnTo>
                <a:lnTo>
                  <a:pt x="45720" y="576143"/>
                </a:lnTo>
              </a:path>
            </a:pathLst>
          </a:custGeom>
          <a:noFill/>
          <a:ln>
            <a:solidFill>
              <a:srgbClr val="40AA87"/>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 name="Rectángulo 2"/>
          <p:cNvSpPr/>
          <p:nvPr/>
        </p:nvSpPr>
        <p:spPr>
          <a:xfrm>
            <a:off x="3575382" y="3474860"/>
            <a:ext cx="2088232" cy="507831"/>
          </a:xfrm>
          <a:prstGeom prst="rect">
            <a:avLst/>
          </a:prstGeom>
        </p:spPr>
        <p:txBody>
          <a:bodyPr wrap="square">
            <a:spAutoFit/>
          </a:bodyPr>
          <a:lstStyle/>
          <a:p>
            <a:pPr lvl="0" algn="ctr"/>
            <a:r>
              <a:rPr lang="es-MX" sz="900" dirty="0">
                <a:latin typeface="Montserrat Medium" panose="00000600000000000000"/>
              </a:rPr>
              <a:t>Analista</a:t>
            </a:r>
          </a:p>
          <a:p>
            <a:pPr lvl="0" algn="ctr"/>
            <a:r>
              <a:rPr lang="es-MX" sz="900" dirty="0">
                <a:latin typeface="Montserrat Light" panose="00000400000000000000" pitchFamily="50" charset="0"/>
              </a:rPr>
              <a:t>Silvia Mónica Garza de la Garza</a:t>
            </a:r>
          </a:p>
          <a:p>
            <a:pPr lvl="0" algn="ctr"/>
            <a:r>
              <a:rPr lang="es-MX" sz="900" dirty="0">
                <a:latin typeface="Montserrat Light" panose="00000400000000000000" pitchFamily="50" charset="0"/>
              </a:rPr>
              <a:t>SO09</a:t>
            </a:r>
          </a:p>
        </p:txBody>
      </p:sp>
    </p:spTree>
    <p:extLst>
      <p:ext uri="{BB962C8B-B14F-4D97-AF65-F5344CB8AC3E}">
        <p14:creationId xmlns:p14="http://schemas.microsoft.com/office/powerpoint/2010/main" val="318628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23"/>
          <p:cNvSpPr/>
          <p:nvPr/>
        </p:nvSpPr>
        <p:spPr>
          <a:xfrm>
            <a:off x="3484470" y="1772816"/>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a:p>
            <a:endParaRPr lang="es-MX" dirty="0">
              <a:latin typeface="Montserrat Medium" panose="00000600000000000000"/>
            </a:endParaRPr>
          </a:p>
        </p:txBody>
      </p:sp>
      <p:sp>
        <p:nvSpPr>
          <p:cNvPr id="26" name="Rectángulo 25"/>
          <p:cNvSpPr/>
          <p:nvPr/>
        </p:nvSpPr>
        <p:spPr>
          <a:xfrm>
            <a:off x="5940152" y="4509120"/>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40" name="Conector recto 39"/>
          <p:cNvCxnSpPr/>
          <p:nvPr/>
        </p:nvCxnSpPr>
        <p:spPr>
          <a:xfrm flipV="1">
            <a:off x="4640975" y="4016027"/>
            <a:ext cx="2244409" cy="2833"/>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sp>
        <p:nvSpPr>
          <p:cNvPr id="45" name="Rectángulo 44"/>
          <p:cNvSpPr/>
          <p:nvPr/>
        </p:nvSpPr>
        <p:spPr>
          <a:xfrm>
            <a:off x="1547664" y="4509120"/>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47" name="Conector recto 46"/>
          <p:cNvCxnSpPr/>
          <p:nvPr/>
        </p:nvCxnSpPr>
        <p:spPr>
          <a:xfrm flipV="1">
            <a:off x="2480975" y="4018085"/>
            <a:ext cx="2307049" cy="3623"/>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15" name="Rectángulo 14"/>
          <p:cNvSpPr/>
          <p:nvPr/>
        </p:nvSpPr>
        <p:spPr>
          <a:xfrm>
            <a:off x="5886400" y="4577353"/>
            <a:ext cx="1997968" cy="507831"/>
          </a:xfrm>
          <a:prstGeom prst="rect">
            <a:avLst/>
          </a:prstGeom>
          <a:ln>
            <a:noFill/>
          </a:ln>
        </p:spPr>
        <p:txBody>
          <a:bodyPr wrap="square">
            <a:spAutoFit/>
          </a:bodyPr>
          <a:lstStyle/>
          <a:p>
            <a:pPr algn="ctr"/>
            <a:r>
              <a:rPr lang="es-MX" sz="900" dirty="0">
                <a:latin typeface="Montserrat Medium" panose="00000600000000000000"/>
              </a:rPr>
              <a:t>Auxiliar Administrativo</a:t>
            </a:r>
          </a:p>
          <a:p>
            <a:pPr algn="ctr"/>
            <a:r>
              <a:rPr lang="es-MX" sz="900" dirty="0" err="1">
                <a:latin typeface="Montserrat Light"/>
              </a:rPr>
              <a:t>Grisell</a:t>
            </a:r>
            <a:r>
              <a:rPr lang="es-MX" sz="900" dirty="0">
                <a:latin typeface="Montserrat Light"/>
              </a:rPr>
              <a:t> Lizbeth Valdez Ibarra</a:t>
            </a:r>
          </a:p>
          <a:p>
            <a:pPr algn="ctr"/>
            <a:r>
              <a:rPr lang="es-MX" sz="900" dirty="0">
                <a:latin typeface="Montserrat Light" panose="00000400000000000000" pitchFamily="50" charset="0"/>
              </a:rPr>
              <a:t>SO08</a:t>
            </a:r>
          </a:p>
        </p:txBody>
      </p:sp>
      <p:sp>
        <p:nvSpPr>
          <p:cNvPr id="17" name="CuadroTexto 16"/>
          <p:cNvSpPr txBox="1"/>
          <p:nvPr/>
        </p:nvSpPr>
        <p:spPr>
          <a:xfrm>
            <a:off x="1407462" y="4521894"/>
            <a:ext cx="2156426" cy="923330"/>
          </a:xfrm>
          <a:prstGeom prst="rect">
            <a:avLst/>
          </a:prstGeom>
          <a:noFill/>
          <a:ln>
            <a:noFill/>
          </a:ln>
        </p:spPr>
        <p:txBody>
          <a:bodyPr wrap="square" rtlCol="0">
            <a:spAutoFit/>
          </a:bodyPr>
          <a:lstStyle/>
          <a:p>
            <a:pPr algn="ctr"/>
            <a:r>
              <a:rPr lang="es-MX" sz="900" dirty="0">
                <a:latin typeface="Montserrat Medium" panose="00000600000000000000" pitchFamily="50" charset="0"/>
              </a:rPr>
              <a:t>Auxiliar Administrativo</a:t>
            </a:r>
          </a:p>
          <a:p>
            <a:pPr algn="ctr"/>
            <a:r>
              <a:rPr lang="es-MX" sz="900" dirty="0">
                <a:latin typeface="Montserrat Light" panose="00000400000000000000" pitchFamily="50" charset="0"/>
              </a:rPr>
              <a:t>Martha Guadalupe Ruiz Herrera</a:t>
            </a:r>
          </a:p>
          <a:p>
            <a:pPr algn="ctr"/>
            <a:r>
              <a:rPr lang="es-MX" sz="900" dirty="0">
                <a:latin typeface="Montserrat Light" panose="00000400000000000000" pitchFamily="50" charset="0"/>
              </a:rPr>
              <a:t>SO14</a:t>
            </a:r>
          </a:p>
          <a:p>
            <a:pPr algn="ctr"/>
            <a:endParaRPr lang="es-MX" sz="900" dirty="0">
              <a:solidFill>
                <a:srgbClr val="00B050"/>
              </a:solidFill>
            </a:endParaRPr>
          </a:p>
          <a:p>
            <a:endParaRPr lang="es-MX" dirty="0"/>
          </a:p>
        </p:txBody>
      </p:sp>
      <p:sp>
        <p:nvSpPr>
          <p:cNvPr id="18" name="Rectángulo 17"/>
          <p:cNvSpPr/>
          <p:nvPr/>
        </p:nvSpPr>
        <p:spPr>
          <a:xfrm>
            <a:off x="3779912" y="4509120"/>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9" name="CuadroTexto 18"/>
          <p:cNvSpPr txBox="1"/>
          <p:nvPr/>
        </p:nvSpPr>
        <p:spPr>
          <a:xfrm>
            <a:off x="3639710" y="4521894"/>
            <a:ext cx="2156426" cy="923330"/>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err="1">
                <a:latin typeface="Montserrat Light"/>
              </a:rPr>
              <a:t>Nohelia</a:t>
            </a:r>
            <a:r>
              <a:rPr lang="es-MX" sz="900" dirty="0">
                <a:latin typeface="Montserrat Light"/>
              </a:rPr>
              <a:t> Arteaga Torres</a:t>
            </a:r>
          </a:p>
          <a:p>
            <a:pPr lvl="0" algn="ctr"/>
            <a:r>
              <a:rPr lang="es-MX" sz="900" dirty="0">
                <a:latin typeface="Montserrat Light" panose="00000400000000000000" pitchFamily="50" charset="0"/>
              </a:rPr>
              <a:t>SO13</a:t>
            </a:r>
          </a:p>
          <a:p>
            <a:pPr algn="ctr"/>
            <a:endParaRPr lang="es-MX" sz="900" dirty="0">
              <a:solidFill>
                <a:srgbClr val="00B050"/>
              </a:solidFill>
              <a:latin typeface="Montserrat Medium" panose="00000600000000000000"/>
            </a:endParaRPr>
          </a:p>
          <a:p>
            <a:endParaRPr lang="es-MX" dirty="0">
              <a:latin typeface="Montserrat Medium" panose="00000600000000000000"/>
            </a:endParaRPr>
          </a:p>
        </p:txBody>
      </p:sp>
      <p:cxnSp>
        <p:nvCxnSpPr>
          <p:cNvPr id="20" name="Conector recto 19"/>
          <p:cNvCxnSpPr/>
          <p:nvPr/>
        </p:nvCxnSpPr>
        <p:spPr>
          <a:xfrm>
            <a:off x="4716016" y="4017838"/>
            <a:ext cx="0" cy="50405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2480975" y="4005064"/>
            <a:ext cx="2793" cy="50405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pic>
        <p:nvPicPr>
          <p:cNvPr id="21" name="Imagen 20"/>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376156" y="280045"/>
            <a:ext cx="969010" cy="1021080"/>
          </a:xfrm>
          <a:prstGeom prst="rect">
            <a:avLst/>
          </a:prstGeom>
          <a:ln>
            <a:noFill/>
          </a:ln>
          <a:extLst>
            <a:ext uri="{53640926-AAD7-44D8-BBD7-CCE9431645EC}">
              <a14:shadowObscured xmlns:a14="http://schemas.microsoft.com/office/drawing/2010/main"/>
            </a:ext>
          </a:extLst>
        </p:spPr>
      </p:pic>
      <p:sp>
        <p:nvSpPr>
          <p:cNvPr id="22" name="Rectángulo 21"/>
          <p:cNvSpPr/>
          <p:nvPr/>
        </p:nvSpPr>
        <p:spPr>
          <a:xfrm>
            <a:off x="69964" y="5815478"/>
            <a:ext cx="3691239" cy="584775"/>
          </a:xfrm>
          <a:prstGeom prst="rect">
            <a:avLst/>
          </a:prstGeom>
        </p:spPr>
        <p:txBody>
          <a:bodyPr wrap="square">
            <a:spAutoFit/>
          </a:bodyPr>
          <a:lstStyle/>
          <a:p>
            <a:pPr lvl="0" algn="ctr"/>
            <a:r>
              <a:rPr lang="es-MX" sz="800" dirty="0">
                <a:latin typeface="Montserrat Medium" panose="00000600000000000000"/>
              </a:rPr>
              <a:t>NOTA: A LA FECHA NO HAY VACANTES, A LA ESPERA </a:t>
            </a:r>
          </a:p>
          <a:p>
            <a:pPr lvl="0" algn="ctr"/>
            <a:r>
              <a:rPr lang="es-MX" sz="800" dirty="0">
                <a:latin typeface="Montserrat Medium" panose="00000600000000000000"/>
              </a:rPr>
              <a:t>DE VERIFICACIÓN CON LA SECRETARIA DE FINANZAS</a:t>
            </a:r>
          </a:p>
          <a:p>
            <a:pPr lvl="0" algn="ctr"/>
            <a:endParaRPr lang="es-MX" sz="800" dirty="0">
              <a:latin typeface="Montserrat Medium" panose="00000600000000000000"/>
            </a:endParaRPr>
          </a:p>
          <a:p>
            <a:pPr lvl="0" algn="ctr"/>
            <a:endParaRPr lang="es-MX" sz="800" dirty="0">
              <a:latin typeface="Montserrat Medium" panose="00000600000000000000"/>
            </a:endParaRPr>
          </a:p>
        </p:txBody>
      </p:sp>
      <p:sp>
        <p:nvSpPr>
          <p:cNvPr id="23" name="CuadroTexto 22"/>
          <p:cNvSpPr txBox="1"/>
          <p:nvPr/>
        </p:nvSpPr>
        <p:spPr>
          <a:xfrm>
            <a:off x="3484470" y="1844824"/>
            <a:ext cx="2430814" cy="707886"/>
          </a:xfrm>
          <a:prstGeom prst="rect">
            <a:avLst/>
          </a:prstGeom>
          <a:noFill/>
          <a:ln>
            <a:noFill/>
          </a:ln>
        </p:spPr>
        <p:txBody>
          <a:bodyPr wrap="square" rtlCol="0">
            <a:spAutoFit/>
          </a:bodyPr>
          <a:lstStyle/>
          <a:p>
            <a:pPr lvl="0" algn="ctr"/>
            <a:r>
              <a:rPr lang="es-MX" sz="1000" dirty="0">
                <a:latin typeface="Montserrat Medium" panose="00000600000000000000"/>
              </a:rPr>
              <a:t>Directora de Asuntos Legislativos</a:t>
            </a:r>
          </a:p>
          <a:p>
            <a:pPr algn="ctr"/>
            <a:r>
              <a:rPr lang="es-MX" sz="1000" dirty="0">
                <a:latin typeface="Montserrat Light"/>
              </a:rPr>
              <a:t>Mariana Alejandra Sánchez </a:t>
            </a:r>
            <a:r>
              <a:rPr lang="es-MX" sz="1000" dirty="0" err="1">
                <a:latin typeface="Montserrat Light"/>
              </a:rPr>
              <a:t>Simental</a:t>
            </a:r>
            <a:endParaRPr lang="es-MX" sz="1000" dirty="0">
              <a:latin typeface="Montserrat Light"/>
            </a:endParaRPr>
          </a:p>
          <a:p>
            <a:pPr lvl="0" algn="ctr"/>
            <a:r>
              <a:rPr lang="es-MX" sz="1000" dirty="0">
                <a:latin typeface="Montserrat Light" panose="00000400000000000000" pitchFamily="50" charset="0"/>
              </a:rPr>
              <a:t>CMM01</a:t>
            </a:r>
          </a:p>
        </p:txBody>
      </p:sp>
      <p:sp>
        <p:nvSpPr>
          <p:cNvPr id="25" name="Rectángulo 24"/>
          <p:cNvSpPr/>
          <p:nvPr/>
        </p:nvSpPr>
        <p:spPr>
          <a:xfrm>
            <a:off x="3707904" y="2996952"/>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28" name="Conector recto 27"/>
          <p:cNvCxnSpPr/>
          <p:nvPr/>
        </p:nvCxnSpPr>
        <p:spPr>
          <a:xfrm>
            <a:off x="4712983" y="2552710"/>
            <a:ext cx="3033" cy="444242"/>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6891509" y="4005064"/>
            <a:ext cx="0" cy="50405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30" name="CuadroTexto 29"/>
          <p:cNvSpPr txBox="1"/>
          <p:nvPr/>
        </p:nvSpPr>
        <p:spPr>
          <a:xfrm>
            <a:off x="3780584" y="2996952"/>
            <a:ext cx="1720782" cy="784830"/>
          </a:xfrm>
          <a:prstGeom prst="rect">
            <a:avLst/>
          </a:prstGeom>
          <a:noFill/>
          <a:ln>
            <a:noFill/>
          </a:ln>
        </p:spPr>
        <p:txBody>
          <a:bodyPr wrap="square" rtlCol="0">
            <a:spAutoFit/>
          </a:bodyPr>
          <a:lstStyle/>
          <a:p>
            <a:pPr lvl="0" algn="ctr"/>
            <a:r>
              <a:rPr lang="es-MX" sz="900" dirty="0">
                <a:latin typeface="Montserrat Medium" panose="00000600000000000000"/>
              </a:rPr>
              <a:t>Coordinadora de Asuntos Legislativos</a:t>
            </a:r>
          </a:p>
          <a:p>
            <a:pPr lvl="0" algn="ctr"/>
            <a:endParaRPr lang="es-ES" sz="900" dirty="0">
              <a:latin typeface="Montserrat Medium" panose="00000600000000000000"/>
            </a:endParaRPr>
          </a:p>
          <a:p>
            <a:endParaRPr lang="es-MX" dirty="0">
              <a:latin typeface="Montserrat Medium" panose="00000600000000000000"/>
            </a:endParaRPr>
          </a:p>
        </p:txBody>
      </p:sp>
      <p:cxnSp>
        <p:nvCxnSpPr>
          <p:cNvPr id="41" name="Conector recto 40"/>
          <p:cNvCxnSpPr/>
          <p:nvPr/>
        </p:nvCxnSpPr>
        <p:spPr>
          <a:xfrm>
            <a:off x="4716016" y="3645024"/>
            <a:ext cx="3033" cy="36613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43" name="6 Rectángulo"/>
          <p:cNvSpPr/>
          <p:nvPr/>
        </p:nvSpPr>
        <p:spPr>
          <a:xfrm>
            <a:off x="5912037" y="1249015"/>
            <a:ext cx="3215752" cy="276999"/>
          </a:xfrm>
          <a:prstGeom prst="rect">
            <a:avLst/>
          </a:prstGeom>
          <a:noFill/>
        </p:spPr>
        <p:txBody>
          <a:bodyPr wrap="none" lIns="91440" tIns="45720" rIns="91440" bIns="45720">
            <a:spAutoFit/>
          </a:bodyPr>
          <a:lstStyle/>
          <a:p>
            <a:pPr algn="ctr"/>
            <a:r>
              <a:rPr lang="es-ES" sz="1200" dirty="0">
                <a:latin typeface="Montserrat Medium" panose="00000600000000000000"/>
              </a:rPr>
              <a:t>DIRECCIÓN DE ASUNTOS LEGISLATIVOS</a:t>
            </a:r>
          </a:p>
        </p:txBody>
      </p:sp>
    </p:spTree>
    <p:extLst>
      <p:ext uri="{BB962C8B-B14F-4D97-AF65-F5344CB8AC3E}">
        <p14:creationId xmlns:p14="http://schemas.microsoft.com/office/powerpoint/2010/main" val="142053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871827" y="428449"/>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pic>
        <p:nvPicPr>
          <p:cNvPr id="17" name="Imagen 16"/>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7035407" y="275694"/>
            <a:ext cx="969010" cy="1021080"/>
          </a:xfrm>
          <a:prstGeom prst="rect">
            <a:avLst/>
          </a:prstGeom>
          <a:ln>
            <a:noFill/>
          </a:ln>
          <a:extLst>
            <a:ext uri="{53640926-AAD7-44D8-BBD7-CCE9431645EC}">
              <a14:shadowObscured xmlns:a14="http://schemas.microsoft.com/office/drawing/2010/main"/>
            </a:ext>
          </a:extLst>
        </p:spPr>
      </p:pic>
      <p:grpSp>
        <p:nvGrpSpPr>
          <p:cNvPr id="9" name="Grupo 8"/>
          <p:cNvGrpSpPr/>
          <p:nvPr/>
        </p:nvGrpSpPr>
        <p:grpSpPr>
          <a:xfrm>
            <a:off x="3412462" y="2378429"/>
            <a:ext cx="2430814" cy="2052805"/>
            <a:chOff x="3484470" y="1916832"/>
            <a:chExt cx="2430814" cy="2052805"/>
          </a:xfrm>
        </p:grpSpPr>
        <p:sp>
          <p:nvSpPr>
            <p:cNvPr id="24" name="Rectángulo 23"/>
            <p:cNvSpPr/>
            <p:nvPr/>
          </p:nvSpPr>
          <p:spPr>
            <a:xfrm>
              <a:off x="3484470" y="1916832"/>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a:p>
              <a:endParaRPr lang="es-MX" dirty="0">
                <a:latin typeface="Montserrat Medium" panose="00000600000000000000"/>
              </a:endParaRPr>
            </a:p>
          </p:txBody>
        </p:sp>
        <p:sp>
          <p:nvSpPr>
            <p:cNvPr id="48" name="Rectángulo 47"/>
            <p:cNvSpPr/>
            <p:nvPr/>
          </p:nvSpPr>
          <p:spPr>
            <a:xfrm>
              <a:off x="3688059" y="3133010"/>
              <a:ext cx="2023634" cy="70723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pPr algn="ctr"/>
              <a:endParaRPr lang="es-MX" sz="900" dirty="0">
                <a:solidFill>
                  <a:schemeClr val="tx1"/>
                </a:solidFill>
                <a:latin typeface="Montserrat Medium" panose="00000600000000000000"/>
              </a:endParaRPr>
            </a:p>
          </p:txBody>
        </p:sp>
        <p:sp>
          <p:nvSpPr>
            <p:cNvPr id="23" name="CuadroTexto 22"/>
            <p:cNvSpPr txBox="1"/>
            <p:nvPr/>
          </p:nvSpPr>
          <p:spPr>
            <a:xfrm>
              <a:off x="3839484" y="3184807"/>
              <a:ext cx="1812635" cy="784830"/>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a:latin typeface="Montserrat Light"/>
                </a:rPr>
                <a:t>Adriana Bañuelos Beltrán</a:t>
              </a:r>
            </a:p>
            <a:p>
              <a:pPr lvl="0" algn="ctr"/>
              <a:r>
                <a:rPr lang="es-MX" sz="900" dirty="0">
                  <a:latin typeface="Montserrat Light" panose="00000400000000000000" pitchFamily="50" charset="0"/>
                </a:rPr>
                <a:t>SO08</a:t>
              </a:r>
            </a:p>
            <a:p>
              <a:endParaRPr lang="es-MX" dirty="0">
                <a:latin typeface="Montserrat Medium" panose="00000600000000000000"/>
              </a:endParaRPr>
            </a:p>
          </p:txBody>
        </p:sp>
        <p:cxnSp>
          <p:nvCxnSpPr>
            <p:cNvPr id="8" name="Conector angular 7"/>
            <p:cNvCxnSpPr>
              <a:stCxn id="24" idx="2"/>
            </p:cNvCxnSpPr>
            <p:nvPr/>
          </p:nvCxnSpPr>
          <p:spPr>
            <a:xfrm rot="5400000">
              <a:off x="4489442" y="2912164"/>
              <a:ext cx="420871" cy="1"/>
            </a:xfrm>
            <a:prstGeom prst="bentConnector3">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grpSp>
      <p:sp>
        <p:nvSpPr>
          <p:cNvPr id="16" name="CuadroTexto 15"/>
          <p:cNvSpPr txBox="1"/>
          <p:nvPr/>
        </p:nvSpPr>
        <p:spPr>
          <a:xfrm>
            <a:off x="3412461" y="2378428"/>
            <a:ext cx="2430814" cy="1015663"/>
          </a:xfrm>
          <a:prstGeom prst="rect">
            <a:avLst/>
          </a:prstGeom>
          <a:noFill/>
          <a:ln>
            <a:noFill/>
          </a:ln>
        </p:spPr>
        <p:txBody>
          <a:bodyPr wrap="square" rtlCol="0">
            <a:spAutoFit/>
          </a:bodyPr>
          <a:lstStyle/>
          <a:p>
            <a:pPr algn="ctr"/>
            <a:r>
              <a:rPr lang="es-MX" sz="1000" dirty="0">
                <a:latin typeface="Montserrat Medium" panose="00000600000000000000"/>
              </a:rPr>
              <a:t>Secretaría Técnica de la Comisión de Gobernación Puntos Constitucionales y Justicia </a:t>
            </a:r>
          </a:p>
          <a:p>
            <a:pPr algn="ctr"/>
            <a:r>
              <a:rPr lang="es-MX" sz="1000" dirty="0" err="1">
                <a:latin typeface="Montserrat Light" panose="00000400000000000000" pitchFamily="50" charset="0"/>
              </a:rPr>
              <a:t>Dip</a:t>
            </a:r>
            <a:r>
              <a:rPr lang="es-MX" sz="1000" dirty="0">
                <a:latin typeface="Montserrat Light" panose="00000400000000000000" pitchFamily="50" charset="0"/>
              </a:rPr>
              <a:t>. Ricardo López Campos </a:t>
            </a:r>
          </a:p>
          <a:p>
            <a:pPr lvl="0" algn="ctr"/>
            <a:r>
              <a:rPr lang="es-MX" sz="1000" dirty="0">
                <a:latin typeface="Montserrat Light" panose="00000400000000000000" pitchFamily="50" charset="0"/>
              </a:rPr>
              <a:t>CDIP01</a:t>
            </a:r>
          </a:p>
          <a:p>
            <a:pPr lvl="0" algn="ctr"/>
            <a:endParaRPr lang="es-MX" sz="1000" dirty="0">
              <a:latin typeface="Montserrat Medium" panose="00000600000000000000"/>
            </a:endParaRPr>
          </a:p>
        </p:txBody>
      </p:sp>
      <p:sp>
        <p:nvSpPr>
          <p:cNvPr id="18" name="6 Rectángulo"/>
          <p:cNvSpPr/>
          <p:nvPr/>
        </p:nvSpPr>
        <p:spPr>
          <a:xfrm>
            <a:off x="4801074" y="1321604"/>
            <a:ext cx="4091406" cy="461665"/>
          </a:xfrm>
          <a:prstGeom prst="rect">
            <a:avLst/>
          </a:prstGeom>
          <a:noFill/>
        </p:spPr>
        <p:txBody>
          <a:bodyPr wrap="square" lIns="91440" tIns="45720" rIns="91440" bIns="45720">
            <a:spAutoFit/>
          </a:bodyPr>
          <a:lstStyle/>
          <a:p>
            <a:pPr algn="ctr"/>
            <a:r>
              <a:rPr lang="es-ES" sz="1200" dirty="0">
                <a:latin typeface="Montserrat Medium" panose="00000600000000000000"/>
              </a:rPr>
              <a:t>COMISION DE GOBERNACIÓN, PUNTOS CONSTITUCIONALES Y JUSTICIA</a:t>
            </a:r>
          </a:p>
        </p:txBody>
      </p:sp>
    </p:spTree>
    <p:extLst>
      <p:ext uri="{BB962C8B-B14F-4D97-AF65-F5344CB8AC3E}">
        <p14:creationId xmlns:p14="http://schemas.microsoft.com/office/powerpoint/2010/main" val="3911888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6 Rectángulo"/>
          <p:cNvSpPr/>
          <p:nvPr/>
        </p:nvSpPr>
        <p:spPr>
          <a:xfrm>
            <a:off x="5427528" y="1321604"/>
            <a:ext cx="3536960" cy="461665"/>
          </a:xfrm>
          <a:prstGeom prst="rect">
            <a:avLst/>
          </a:prstGeom>
          <a:noFill/>
        </p:spPr>
        <p:txBody>
          <a:bodyPr wrap="square" lIns="91440" tIns="45720" rIns="91440" bIns="45720">
            <a:spAutoFit/>
          </a:bodyPr>
          <a:lstStyle/>
          <a:p>
            <a:pPr algn="ctr"/>
            <a:r>
              <a:rPr lang="es-ES" sz="1200" dirty="0">
                <a:latin typeface="Montserrat Medium" panose="00000600000000000000"/>
              </a:rPr>
              <a:t>DOCUMENTACIÓN E INFORMACIÓN LEGISLATIVA</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pic>
        <p:nvPicPr>
          <p:cNvPr id="22" name="Imagen 21"/>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711503" y="276287"/>
            <a:ext cx="969010" cy="1021080"/>
          </a:xfrm>
          <a:prstGeom prst="rect">
            <a:avLst/>
          </a:prstGeom>
          <a:ln>
            <a:noFill/>
          </a:ln>
          <a:extLst>
            <a:ext uri="{53640926-AAD7-44D8-BBD7-CCE9431645EC}">
              <a14:shadowObscured xmlns:a14="http://schemas.microsoft.com/office/drawing/2010/main"/>
            </a:ext>
          </a:extLst>
        </p:spPr>
      </p:pic>
      <p:grpSp>
        <p:nvGrpSpPr>
          <p:cNvPr id="67" name="Grupo 66"/>
          <p:cNvGrpSpPr/>
          <p:nvPr/>
        </p:nvGrpSpPr>
        <p:grpSpPr>
          <a:xfrm>
            <a:off x="683568" y="1866532"/>
            <a:ext cx="7060556" cy="4113782"/>
            <a:chOff x="662101" y="1909377"/>
            <a:chExt cx="7060556" cy="4113782"/>
          </a:xfrm>
        </p:grpSpPr>
        <p:sp>
          <p:nvSpPr>
            <p:cNvPr id="24" name="Rectángulo 23"/>
            <p:cNvSpPr/>
            <p:nvPr/>
          </p:nvSpPr>
          <p:spPr>
            <a:xfrm>
              <a:off x="3484470" y="1916832"/>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a:p>
              <a:endParaRPr lang="es-MX" dirty="0">
                <a:latin typeface="Montserrat Medium" panose="00000600000000000000"/>
              </a:endParaRPr>
            </a:p>
          </p:txBody>
        </p:sp>
        <p:sp>
          <p:nvSpPr>
            <p:cNvPr id="63" name="CuadroTexto 62"/>
            <p:cNvSpPr txBox="1"/>
            <p:nvPr/>
          </p:nvSpPr>
          <p:spPr>
            <a:xfrm>
              <a:off x="3707904" y="1909377"/>
              <a:ext cx="2095642" cy="954107"/>
            </a:xfrm>
            <a:prstGeom prst="rect">
              <a:avLst/>
            </a:prstGeom>
            <a:noFill/>
            <a:ln>
              <a:noFill/>
            </a:ln>
          </p:spPr>
          <p:txBody>
            <a:bodyPr wrap="square" rtlCol="0">
              <a:spAutoFit/>
            </a:bodyPr>
            <a:lstStyle/>
            <a:p>
              <a:pPr lvl="0" algn="ctr"/>
              <a:r>
                <a:rPr lang="es-MX" sz="900" dirty="0">
                  <a:latin typeface="Montserrat Medium" panose="00000600000000000000"/>
                </a:rPr>
                <a:t>Director General de Documentación e Información Legislativa</a:t>
              </a:r>
            </a:p>
            <a:p>
              <a:pPr lvl="0" algn="ctr"/>
              <a:r>
                <a:rPr lang="es-MX" sz="900" dirty="0">
                  <a:latin typeface="Montserrat Light"/>
                </a:rPr>
                <a:t>Javier Rene Castrejón Montoya</a:t>
              </a:r>
            </a:p>
            <a:p>
              <a:pPr lvl="0" algn="ctr"/>
              <a:r>
                <a:rPr lang="es-MX" sz="1000" dirty="0">
                  <a:latin typeface="Montserrat Light" panose="00000400000000000000" pitchFamily="50" charset="0"/>
                </a:rPr>
                <a:t>CMMS02</a:t>
              </a:r>
            </a:p>
            <a:p>
              <a:pPr lvl="0" algn="ctr"/>
              <a:endParaRPr lang="es-MX" sz="1000" dirty="0">
                <a:latin typeface="Montserrat Medium" panose="00000600000000000000"/>
              </a:endParaRPr>
            </a:p>
          </p:txBody>
        </p:sp>
        <p:sp>
          <p:nvSpPr>
            <p:cNvPr id="45" name="Rectángulo 44"/>
            <p:cNvSpPr/>
            <p:nvPr/>
          </p:nvSpPr>
          <p:spPr>
            <a:xfrm>
              <a:off x="1702387" y="3051916"/>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6" name="CuadroTexto 45"/>
            <p:cNvSpPr txBox="1"/>
            <p:nvPr/>
          </p:nvSpPr>
          <p:spPr>
            <a:xfrm>
              <a:off x="1670213" y="3015243"/>
              <a:ext cx="1965683" cy="1061829"/>
            </a:xfrm>
            <a:prstGeom prst="rect">
              <a:avLst/>
            </a:prstGeom>
            <a:noFill/>
            <a:ln>
              <a:noFill/>
            </a:ln>
          </p:spPr>
          <p:txBody>
            <a:bodyPr wrap="square" rtlCol="0">
              <a:spAutoFit/>
            </a:bodyPr>
            <a:lstStyle/>
            <a:p>
              <a:pPr lvl="0" algn="ctr"/>
              <a:r>
                <a:rPr lang="es-MX" sz="900" dirty="0">
                  <a:latin typeface="Montserrat Medium" panose="00000600000000000000"/>
                </a:rPr>
                <a:t>Encargada de Archivo Histórico</a:t>
              </a:r>
            </a:p>
            <a:p>
              <a:pPr lvl="0" algn="ctr"/>
              <a:r>
                <a:rPr lang="es-MX" sz="900" dirty="0">
                  <a:latin typeface="Montserrat Light"/>
                </a:rPr>
                <a:t>María de Lourdes Ángel Torres</a:t>
              </a:r>
            </a:p>
            <a:p>
              <a:pPr lvl="0" algn="ctr"/>
              <a:r>
                <a:rPr lang="es-MX" sz="900" dirty="0">
                  <a:latin typeface="Montserrat Light" panose="00000400000000000000" pitchFamily="50" charset="0"/>
                </a:rPr>
                <a:t>SO08</a:t>
              </a:r>
            </a:p>
            <a:p>
              <a:pPr lvl="0" algn="ctr"/>
              <a:endParaRPr lang="es-ES" sz="900" dirty="0">
                <a:latin typeface="Montserrat Medium" panose="00000600000000000000"/>
              </a:endParaRPr>
            </a:p>
            <a:p>
              <a:endParaRPr lang="es-MX" dirty="0">
                <a:latin typeface="Montserrat Medium" panose="00000600000000000000"/>
              </a:endParaRPr>
            </a:p>
          </p:txBody>
        </p:sp>
        <p:sp>
          <p:nvSpPr>
            <p:cNvPr id="31" name="Rectángulo 30"/>
            <p:cNvSpPr/>
            <p:nvPr/>
          </p:nvSpPr>
          <p:spPr>
            <a:xfrm>
              <a:off x="662101" y="5081781"/>
              <a:ext cx="1677724" cy="6606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2" name="CuadroTexto 31"/>
            <p:cNvSpPr txBox="1"/>
            <p:nvPr/>
          </p:nvSpPr>
          <p:spPr>
            <a:xfrm>
              <a:off x="662101" y="5099829"/>
              <a:ext cx="1728192" cy="923330"/>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a:latin typeface="Montserrat Light" panose="00000400000000000000"/>
                </a:rPr>
                <a:t>Yaneth Maldonado Ramos</a:t>
              </a:r>
            </a:p>
            <a:p>
              <a:pPr lvl="0" algn="ctr"/>
              <a:r>
                <a:rPr lang="es-MX" sz="900" dirty="0">
                  <a:latin typeface="Montserrat Light" panose="00000400000000000000" pitchFamily="50" charset="0"/>
                </a:rPr>
                <a:t>SO08</a:t>
              </a:r>
            </a:p>
            <a:p>
              <a:pPr lvl="0" algn="ctr"/>
              <a:endParaRPr lang="es-MX" sz="900" dirty="0"/>
            </a:p>
            <a:p>
              <a:pPr lvl="0" algn="ctr"/>
              <a:endParaRPr lang="es-MX" sz="900" dirty="0">
                <a:solidFill>
                  <a:schemeClr val="dk1"/>
                </a:solidFill>
              </a:endParaRPr>
            </a:p>
            <a:p>
              <a:endParaRPr lang="es-MX" sz="900" dirty="0"/>
            </a:p>
          </p:txBody>
        </p:sp>
        <p:sp>
          <p:nvSpPr>
            <p:cNvPr id="34" name="Rectángulo 33"/>
            <p:cNvSpPr/>
            <p:nvPr/>
          </p:nvSpPr>
          <p:spPr>
            <a:xfrm>
              <a:off x="4478525" y="5073651"/>
              <a:ext cx="1669233" cy="662020"/>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CuadroTexto 34"/>
            <p:cNvSpPr txBox="1"/>
            <p:nvPr/>
          </p:nvSpPr>
          <p:spPr>
            <a:xfrm>
              <a:off x="4478525" y="5080877"/>
              <a:ext cx="1744708" cy="646331"/>
            </a:xfrm>
            <a:prstGeom prst="rect">
              <a:avLst/>
            </a:prstGeom>
            <a:noFill/>
            <a:ln>
              <a:noFill/>
            </a:ln>
          </p:spPr>
          <p:txBody>
            <a:bodyPr wrap="square" rtlCol="0">
              <a:spAutoFit/>
            </a:bodyPr>
            <a:lstStyle/>
            <a:p>
              <a:pPr algn="ctr"/>
              <a:r>
                <a:rPr lang="es-MX" sz="900" dirty="0">
                  <a:latin typeface="Montserrat Medium" panose="00000600000000000000"/>
                </a:rPr>
                <a:t>Auxiliar Administrativo</a:t>
              </a:r>
            </a:p>
            <a:p>
              <a:pPr algn="ctr"/>
              <a:r>
                <a:rPr lang="es-MX" sz="900" dirty="0">
                  <a:latin typeface="Montserrat Light"/>
                </a:rPr>
                <a:t>María de los Ángeles Corral Rodríguez</a:t>
              </a:r>
            </a:p>
            <a:p>
              <a:pPr algn="ctr"/>
              <a:r>
                <a:rPr lang="es-MX" sz="900" dirty="0">
                  <a:latin typeface="Montserrat Light" panose="00000400000000000000" pitchFamily="50" charset="0"/>
                </a:rPr>
                <a:t>CAD01</a:t>
              </a:r>
              <a:endParaRPr lang="es-MX" dirty="0">
                <a:latin typeface="Montserrat Light" panose="00000400000000000000" pitchFamily="50" charset="0"/>
              </a:endParaRPr>
            </a:p>
          </p:txBody>
        </p:sp>
        <p:sp>
          <p:nvSpPr>
            <p:cNvPr id="29" name="Rectángulo 28"/>
            <p:cNvSpPr/>
            <p:nvPr/>
          </p:nvSpPr>
          <p:spPr>
            <a:xfrm>
              <a:off x="1691680" y="3938835"/>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pPr algn="ctr"/>
              <a:r>
                <a:rPr lang="es-MX" sz="900" dirty="0">
                  <a:latin typeface="Montserrat Medium" panose="00000600000000000000"/>
                </a:rPr>
                <a:t>Auxiliar Administrativo</a:t>
              </a:r>
            </a:p>
            <a:p>
              <a:pPr algn="ctr"/>
              <a:r>
                <a:rPr lang="es-MX" sz="900" dirty="0">
                  <a:latin typeface="Montserrat Light"/>
                </a:rPr>
                <a:t>Griselda Gómez Zurita</a:t>
              </a:r>
            </a:p>
            <a:p>
              <a:pPr algn="ctr"/>
              <a:r>
                <a:rPr lang="es-MX" sz="900" dirty="0">
                  <a:latin typeface="Montserrat Light" panose="00000400000000000000" pitchFamily="50" charset="0"/>
                </a:rPr>
                <a:t>SO08</a:t>
              </a:r>
            </a:p>
          </p:txBody>
        </p:sp>
        <p:sp>
          <p:nvSpPr>
            <p:cNvPr id="33" name="Rectángulo 32"/>
            <p:cNvSpPr/>
            <p:nvPr/>
          </p:nvSpPr>
          <p:spPr>
            <a:xfrm>
              <a:off x="2584777" y="5080625"/>
              <a:ext cx="1677724"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6" name="Rectángulo 35"/>
            <p:cNvSpPr/>
            <p:nvPr/>
          </p:nvSpPr>
          <p:spPr>
            <a:xfrm>
              <a:off x="5828929" y="3930096"/>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 name="Rectángulo 2"/>
            <p:cNvSpPr/>
            <p:nvPr/>
          </p:nvSpPr>
          <p:spPr>
            <a:xfrm>
              <a:off x="5915284" y="3931229"/>
              <a:ext cx="1807373" cy="646331"/>
            </a:xfrm>
            <a:prstGeom prst="rect">
              <a:avLst/>
            </a:prstGeom>
            <a:ln>
              <a:noFill/>
            </a:ln>
          </p:spPr>
          <p:txBody>
            <a:bodyPr wrap="square">
              <a:spAutoFit/>
            </a:bodyPr>
            <a:lstStyle/>
            <a:p>
              <a:pPr algn="ctr"/>
              <a:r>
                <a:rPr lang="es-MX" sz="900" dirty="0">
                  <a:latin typeface="Montserrat Medium" panose="00000600000000000000"/>
                </a:rPr>
                <a:t>Auxiliar Administrativo</a:t>
              </a:r>
            </a:p>
            <a:p>
              <a:pPr algn="ctr"/>
              <a:r>
                <a:rPr lang="es-MX" sz="900" dirty="0">
                  <a:latin typeface="Montserrat Light"/>
                </a:rPr>
                <a:t>Paloma Guadalupe Moran Ramírez</a:t>
              </a:r>
            </a:p>
            <a:p>
              <a:pPr algn="ctr"/>
              <a:r>
                <a:rPr lang="es-MX" sz="900" dirty="0">
                  <a:latin typeface="Montserrat Light" panose="00000400000000000000" pitchFamily="50" charset="0"/>
                </a:rPr>
                <a:t>SO08</a:t>
              </a:r>
            </a:p>
          </p:txBody>
        </p:sp>
        <p:sp>
          <p:nvSpPr>
            <p:cNvPr id="41" name="Rectángulo 40"/>
            <p:cNvSpPr/>
            <p:nvPr/>
          </p:nvSpPr>
          <p:spPr>
            <a:xfrm>
              <a:off x="2534309" y="5104792"/>
              <a:ext cx="1791072" cy="646331"/>
            </a:xfrm>
            <a:prstGeom prst="rect">
              <a:avLst/>
            </a:prstGeom>
            <a:ln>
              <a:noFill/>
            </a:ln>
          </p:spPr>
          <p:txBody>
            <a:bodyPr wrap="square">
              <a:spAutoFit/>
            </a:bodyPr>
            <a:lstStyle/>
            <a:p>
              <a:pPr algn="ctr"/>
              <a:r>
                <a:rPr lang="es-MX" sz="900" dirty="0">
                  <a:latin typeface="Montserrat Medium" panose="00000600000000000000"/>
                </a:rPr>
                <a:t>Auxiliar Administrativo</a:t>
              </a:r>
            </a:p>
            <a:p>
              <a:pPr algn="ctr"/>
              <a:r>
                <a:rPr lang="es-MX" sz="900" dirty="0">
                  <a:latin typeface="Montserrat Light"/>
                </a:rPr>
                <a:t>Claudia Guadalupe Solís Rada</a:t>
              </a:r>
            </a:p>
            <a:p>
              <a:pPr algn="ctr"/>
              <a:r>
                <a:rPr lang="es-MX" sz="900" dirty="0">
                  <a:latin typeface="Montserrat Light" panose="00000400000000000000" pitchFamily="50" charset="0"/>
                </a:rPr>
                <a:t>SO08</a:t>
              </a:r>
            </a:p>
          </p:txBody>
        </p:sp>
        <p:cxnSp>
          <p:nvCxnSpPr>
            <p:cNvPr id="14" name="Conector angular 13"/>
            <p:cNvCxnSpPr>
              <a:stCxn id="24" idx="2"/>
              <a:endCxn id="29" idx="3"/>
            </p:cNvCxnSpPr>
            <p:nvPr/>
          </p:nvCxnSpPr>
          <p:spPr>
            <a:xfrm rot="5400000">
              <a:off x="3351312" y="2914306"/>
              <a:ext cx="1561142" cy="1135989"/>
            </a:xfrm>
            <a:prstGeom prst="bentConnector2">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sp>
          <p:nvSpPr>
            <p:cNvPr id="48" name="Rectángulo 47"/>
            <p:cNvSpPr/>
            <p:nvPr/>
          </p:nvSpPr>
          <p:spPr>
            <a:xfrm>
              <a:off x="5828929" y="3061218"/>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49" name="Conector angular 48"/>
            <p:cNvCxnSpPr/>
            <p:nvPr/>
          </p:nvCxnSpPr>
          <p:spPr>
            <a:xfrm rot="16200000" flipH="1">
              <a:off x="4922640" y="2478966"/>
              <a:ext cx="683525" cy="1129052"/>
            </a:xfrm>
            <a:prstGeom prst="bentConnector2">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angular 51"/>
            <p:cNvCxnSpPr>
              <a:stCxn id="24" idx="2"/>
              <a:endCxn id="45" idx="3"/>
            </p:cNvCxnSpPr>
            <p:nvPr/>
          </p:nvCxnSpPr>
          <p:spPr>
            <a:xfrm rot="5400000">
              <a:off x="3800125" y="2476199"/>
              <a:ext cx="674223" cy="1125282"/>
            </a:xfrm>
            <a:prstGeom prst="bentConnector2">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angular 53"/>
            <p:cNvCxnSpPr/>
            <p:nvPr/>
          </p:nvCxnSpPr>
          <p:spPr>
            <a:xfrm rot="16200000" flipH="1">
              <a:off x="4498257" y="2932199"/>
              <a:ext cx="1527683" cy="1133661"/>
            </a:xfrm>
            <a:prstGeom prst="bentConnector2">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6" name="Conector angular 55"/>
            <p:cNvCxnSpPr>
              <a:cxnSpLocks/>
            </p:cNvCxnSpPr>
            <p:nvPr/>
          </p:nvCxnSpPr>
          <p:spPr>
            <a:xfrm rot="10800000">
              <a:off x="1461330" y="4825755"/>
              <a:ext cx="5541587" cy="7923"/>
            </a:xfrm>
            <a:prstGeom prst="bentConnector3">
              <a:avLst>
                <a:gd name="adj1" fmla="val -303"/>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a:cxnSpLocks/>
            </p:cNvCxnSpPr>
            <p:nvPr/>
          </p:nvCxnSpPr>
          <p:spPr>
            <a:xfrm>
              <a:off x="3280113" y="4842140"/>
              <a:ext cx="1" cy="214190"/>
            </a:xfrm>
            <a:prstGeom prst="line">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sp>
          <p:nvSpPr>
            <p:cNvPr id="65" name="CuadroTexto 64"/>
            <p:cNvSpPr txBox="1"/>
            <p:nvPr/>
          </p:nvSpPr>
          <p:spPr>
            <a:xfrm>
              <a:off x="5940152" y="3089885"/>
              <a:ext cx="1615365" cy="784830"/>
            </a:xfrm>
            <a:prstGeom prst="rect">
              <a:avLst/>
            </a:prstGeom>
            <a:noFill/>
            <a:ln>
              <a:noFill/>
            </a:ln>
          </p:spPr>
          <p:txBody>
            <a:bodyPr wrap="square" rtlCol="0">
              <a:spAutoFit/>
            </a:bodyPr>
            <a:lstStyle/>
            <a:p>
              <a:pPr lvl="0" algn="ctr"/>
              <a:r>
                <a:rPr lang="es-MX" sz="900" dirty="0">
                  <a:latin typeface="Montserrat Medium" panose="00000600000000000000"/>
                </a:rPr>
                <a:t>Encargada de Biblioteca </a:t>
              </a:r>
            </a:p>
            <a:p>
              <a:pPr lvl="0" algn="ctr"/>
              <a:r>
                <a:rPr lang="es-MX" sz="900" dirty="0">
                  <a:latin typeface="Montserrat Light"/>
                </a:rPr>
                <a:t>Alicia </a:t>
              </a:r>
              <a:r>
                <a:rPr lang="es-MX" sz="900" dirty="0" err="1">
                  <a:latin typeface="Montserrat Light"/>
                </a:rPr>
                <a:t>Simental</a:t>
              </a:r>
              <a:r>
                <a:rPr lang="es-MX" sz="900" dirty="0">
                  <a:latin typeface="Montserrat Light"/>
                </a:rPr>
                <a:t> Ríos</a:t>
              </a:r>
            </a:p>
            <a:p>
              <a:pPr lvl="0" algn="ctr"/>
              <a:r>
                <a:rPr lang="es-MX" sz="900" dirty="0">
                  <a:latin typeface="Montserrat Light" panose="00000400000000000000" pitchFamily="50" charset="0"/>
                </a:rPr>
                <a:t>SO14</a:t>
              </a:r>
              <a:endParaRPr lang="es-ES" sz="900" dirty="0">
                <a:latin typeface="Montserrat Light" panose="00000400000000000000" pitchFamily="50" charset="0"/>
              </a:endParaRPr>
            </a:p>
            <a:p>
              <a:endParaRPr lang="es-MX" dirty="0">
                <a:latin typeface="Montserrat Medium" panose="00000600000000000000"/>
              </a:endParaRPr>
            </a:p>
          </p:txBody>
        </p:sp>
      </p:grpSp>
      <p:sp>
        <p:nvSpPr>
          <p:cNvPr id="30" name="Rectángulo 29">
            <a:extLst>
              <a:ext uri="{FF2B5EF4-FFF2-40B4-BE49-F238E27FC236}">
                <a16:creationId xmlns:a16="http://schemas.microsoft.com/office/drawing/2014/main" id="{2340AC07-8494-4631-A5EC-E39C3C780292}"/>
              </a:ext>
            </a:extLst>
          </p:cNvPr>
          <p:cNvSpPr/>
          <p:nvPr/>
        </p:nvSpPr>
        <p:spPr>
          <a:xfrm>
            <a:off x="4716016" y="5828491"/>
            <a:ext cx="2845851" cy="338554"/>
          </a:xfrm>
          <a:prstGeom prst="rect">
            <a:avLst/>
          </a:prstGeom>
        </p:spPr>
        <p:txBody>
          <a:bodyPr wrap="square">
            <a:spAutoFit/>
          </a:bodyPr>
          <a:lstStyle/>
          <a:p>
            <a:pPr lvl="0" algn="just"/>
            <a:endParaRPr lang="es-MX" sz="800" dirty="0">
              <a:latin typeface="Montserrat Medium" panose="00000600000000000000"/>
            </a:endParaRPr>
          </a:p>
          <a:p>
            <a:pPr lvl="0" algn="ctr"/>
            <a:endParaRPr lang="es-MX" sz="800" dirty="0">
              <a:latin typeface="Montserrat Medium" panose="00000600000000000000"/>
            </a:endParaRPr>
          </a:p>
        </p:txBody>
      </p:sp>
      <p:sp>
        <p:nvSpPr>
          <p:cNvPr id="40" name="Rectángulo 39">
            <a:extLst>
              <a:ext uri="{FF2B5EF4-FFF2-40B4-BE49-F238E27FC236}">
                <a16:creationId xmlns:a16="http://schemas.microsoft.com/office/drawing/2014/main" id="{6322DAA5-408D-4622-8FA1-3DAB3E966B7B}"/>
              </a:ext>
            </a:extLst>
          </p:cNvPr>
          <p:cNvSpPr/>
          <p:nvPr/>
        </p:nvSpPr>
        <p:spPr>
          <a:xfrm>
            <a:off x="6422668" y="5038936"/>
            <a:ext cx="1744708" cy="6606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2" name="CuadroTexto 41">
            <a:extLst>
              <a:ext uri="{FF2B5EF4-FFF2-40B4-BE49-F238E27FC236}">
                <a16:creationId xmlns:a16="http://schemas.microsoft.com/office/drawing/2014/main" id="{E6BF95C8-B6D6-40D4-ADC2-FD35A2F253E4}"/>
              </a:ext>
            </a:extLst>
          </p:cNvPr>
          <p:cNvSpPr txBox="1"/>
          <p:nvPr/>
        </p:nvSpPr>
        <p:spPr>
          <a:xfrm>
            <a:off x="6231998" y="5022847"/>
            <a:ext cx="2156426" cy="507831"/>
          </a:xfrm>
          <a:prstGeom prst="rect">
            <a:avLst/>
          </a:prstGeom>
          <a:noFill/>
          <a:ln>
            <a:noFill/>
          </a:ln>
        </p:spPr>
        <p:txBody>
          <a:bodyPr wrap="square" rtlCol="0">
            <a:spAutoFit/>
          </a:bodyPr>
          <a:lstStyle/>
          <a:p>
            <a:pPr algn="ctr"/>
            <a:r>
              <a:rPr lang="es-MX" sz="900" dirty="0">
                <a:latin typeface="Montserrat Medium"/>
              </a:rPr>
              <a:t>Auxiliar Administrativo</a:t>
            </a:r>
          </a:p>
          <a:p>
            <a:pPr algn="ctr"/>
            <a:r>
              <a:rPr lang="es-MX" sz="900" dirty="0">
                <a:latin typeface="Montserrat Light"/>
              </a:rPr>
              <a:t>Mara Alicia Ortiz de la Peña</a:t>
            </a:r>
            <a:br>
              <a:rPr lang="es-MX" sz="900" dirty="0">
                <a:latin typeface="Montserrat Medium"/>
              </a:rPr>
            </a:br>
            <a:r>
              <a:rPr lang="es-MX" sz="900" dirty="0">
                <a:latin typeface="Montserrat Light" panose="00000400000000000000" pitchFamily="50" charset="0"/>
              </a:rPr>
              <a:t>CMM05</a:t>
            </a:r>
            <a:endParaRPr lang="es-MX" dirty="0">
              <a:latin typeface="Montserrat Light" panose="00000400000000000000" pitchFamily="50" charset="0"/>
            </a:endParaRPr>
          </a:p>
        </p:txBody>
      </p:sp>
      <p:cxnSp>
        <p:nvCxnSpPr>
          <p:cNvPr id="50" name="Conector recto 49">
            <a:extLst>
              <a:ext uri="{FF2B5EF4-FFF2-40B4-BE49-F238E27FC236}">
                <a16:creationId xmlns:a16="http://schemas.microsoft.com/office/drawing/2014/main" id="{B75B03BA-2D40-4810-A609-F8FB317A3EAF}"/>
              </a:ext>
            </a:extLst>
          </p:cNvPr>
          <p:cNvCxnSpPr>
            <a:cxnSpLocks/>
          </p:cNvCxnSpPr>
          <p:nvPr/>
        </p:nvCxnSpPr>
        <p:spPr>
          <a:xfrm>
            <a:off x="1482796" y="4794558"/>
            <a:ext cx="1" cy="214190"/>
          </a:xfrm>
          <a:prstGeom prst="line">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F846B50C-86A5-4489-9466-C22050DB62BA}"/>
              </a:ext>
            </a:extLst>
          </p:cNvPr>
          <p:cNvCxnSpPr>
            <a:cxnSpLocks/>
          </p:cNvCxnSpPr>
          <p:nvPr/>
        </p:nvCxnSpPr>
        <p:spPr>
          <a:xfrm>
            <a:off x="7027082" y="4773563"/>
            <a:ext cx="0" cy="248676"/>
          </a:xfrm>
          <a:prstGeom prst="line">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D8B2F94B-1F13-4BA2-8088-71F5A19FCF26}"/>
              </a:ext>
            </a:extLst>
          </p:cNvPr>
          <p:cNvCxnSpPr>
            <a:cxnSpLocks/>
            <a:endCxn id="35" idx="0"/>
          </p:cNvCxnSpPr>
          <p:nvPr/>
        </p:nvCxnSpPr>
        <p:spPr>
          <a:xfrm>
            <a:off x="5372346" y="4774449"/>
            <a:ext cx="0" cy="263583"/>
          </a:xfrm>
          <a:prstGeom prst="line">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2" name="Conector recto 61">
            <a:extLst>
              <a:ext uri="{FF2B5EF4-FFF2-40B4-BE49-F238E27FC236}">
                <a16:creationId xmlns:a16="http://schemas.microsoft.com/office/drawing/2014/main" id="{37F6200E-2847-4B20-9935-05BDABF831A3}"/>
              </a:ext>
            </a:extLst>
          </p:cNvPr>
          <p:cNvCxnSpPr>
            <a:cxnSpLocks/>
          </p:cNvCxnSpPr>
          <p:nvPr/>
        </p:nvCxnSpPr>
        <p:spPr>
          <a:xfrm>
            <a:off x="4712791" y="4223964"/>
            <a:ext cx="0" cy="582055"/>
          </a:xfrm>
          <a:prstGeom prst="line">
            <a:avLst/>
          </a:prstGeom>
          <a:ln w="28575">
            <a:solidFill>
              <a:srgbClr val="40AA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264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23"/>
          <p:cNvSpPr/>
          <p:nvPr/>
        </p:nvSpPr>
        <p:spPr>
          <a:xfrm>
            <a:off x="3484470" y="1916832"/>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a:endParaRPr>
          </a:p>
          <a:p>
            <a:endParaRPr lang="es-MX" dirty="0">
              <a:latin typeface="Montserrat Medium"/>
            </a:endParaRPr>
          </a:p>
        </p:txBody>
      </p:sp>
      <p:sp>
        <p:nvSpPr>
          <p:cNvPr id="26" name="Rectángulo 25"/>
          <p:cNvSpPr/>
          <p:nvPr/>
        </p:nvSpPr>
        <p:spPr>
          <a:xfrm>
            <a:off x="5915284" y="3284984"/>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8" name="Rectángulo 27"/>
          <p:cNvSpPr/>
          <p:nvPr/>
        </p:nvSpPr>
        <p:spPr>
          <a:xfrm>
            <a:off x="1423371" y="5135003"/>
            <a:ext cx="2088233" cy="691279"/>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a:cxnSpLocks/>
          </p:cNvCxnSpPr>
          <p:nvPr/>
        </p:nvCxnSpPr>
        <p:spPr>
          <a:xfrm>
            <a:off x="4665029" y="2708920"/>
            <a:ext cx="0" cy="203892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4665029" y="3645024"/>
            <a:ext cx="1250255" cy="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V="1">
            <a:off x="2339752" y="4723460"/>
            <a:ext cx="4966645" cy="2438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628486" y="1916832"/>
            <a:ext cx="2095642" cy="1015663"/>
          </a:xfrm>
          <a:prstGeom prst="rect">
            <a:avLst/>
          </a:prstGeom>
          <a:noFill/>
          <a:ln>
            <a:noFill/>
          </a:ln>
        </p:spPr>
        <p:txBody>
          <a:bodyPr wrap="square" rtlCol="0">
            <a:spAutoFit/>
          </a:bodyPr>
          <a:lstStyle/>
          <a:p>
            <a:pPr lvl="0" algn="ctr"/>
            <a:r>
              <a:rPr lang="es-MX" sz="1000" dirty="0">
                <a:latin typeface="Montserrat Medium"/>
              </a:rPr>
              <a:t>Director de Comunicación Social</a:t>
            </a:r>
          </a:p>
          <a:p>
            <a:pPr lvl="0" algn="ctr"/>
            <a:r>
              <a:rPr lang="es-MX" sz="1000" dirty="0">
                <a:latin typeface="Montserrat Light"/>
              </a:rPr>
              <a:t>Ramón Alberto Cortines </a:t>
            </a:r>
            <a:r>
              <a:rPr lang="es-MX" sz="1000" dirty="0" err="1">
                <a:latin typeface="Montserrat Light"/>
              </a:rPr>
              <a:t>Boardman</a:t>
            </a:r>
            <a:r>
              <a:rPr lang="es-MX" sz="1000" dirty="0">
                <a:latin typeface="Montserrat Light"/>
              </a:rPr>
              <a:t> </a:t>
            </a:r>
          </a:p>
          <a:p>
            <a:pPr lvl="0" algn="ctr"/>
            <a:r>
              <a:rPr lang="es-MX" sz="1000" dirty="0">
                <a:latin typeface="Montserrat Light" panose="00000400000000000000" pitchFamily="50" charset="0"/>
              </a:rPr>
              <a:t>CMMS03 </a:t>
            </a:r>
          </a:p>
          <a:p>
            <a:pPr lvl="0" algn="ctr"/>
            <a:endParaRPr lang="es-MX" sz="1000" dirty="0">
              <a:latin typeface="Montserrat Medium"/>
            </a:endParaRPr>
          </a:p>
        </p:txBody>
      </p:sp>
      <p:sp>
        <p:nvSpPr>
          <p:cNvPr id="65" name="CuadroTexto 64"/>
          <p:cNvSpPr txBox="1"/>
          <p:nvPr/>
        </p:nvSpPr>
        <p:spPr>
          <a:xfrm>
            <a:off x="6005839" y="3284984"/>
            <a:ext cx="1734513" cy="923330"/>
          </a:xfrm>
          <a:prstGeom prst="rect">
            <a:avLst/>
          </a:prstGeom>
          <a:noFill/>
          <a:ln>
            <a:noFill/>
          </a:ln>
        </p:spPr>
        <p:txBody>
          <a:bodyPr wrap="square" rtlCol="0">
            <a:spAutoFit/>
          </a:bodyPr>
          <a:lstStyle/>
          <a:p>
            <a:pPr lvl="0" algn="ctr"/>
            <a:r>
              <a:rPr lang="es-MX" sz="900" dirty="0">
                <a:latin typeface="Montserrat Medium"/>
              </a:rPr>
              <a:t>Secretaria </a:t>
            </a:r>
          </a:p>
          <a:p>
            <a:pPr lvl="0" algn="ctr"/>
            <a:r>
              <a:rPr lang="es-MX" sz="900" dirty="0">
                <a:latin typeface="Montserrat Light"/>
              </a:rPr>
              <a:t>Laura </a:t>
            </a:r>
            <a:r>
              <a:rPr lang="es-MX" sz="900" dirty="0" err="1">
                <a:latin typeface="Montserrat Light"/>
              </a:rPr>
              <a:t>Yadhira</a:t>
            </a:r>
            <a:r>
              <a:rPr lang="es-MX" sz="900" dirty="0">
                <a:latin typeface="Montserrat Light"/>
              </a:rPr>
              <a:t> de la Peña Valdés</a:t>
            </a:r>
          </a:p>
          <a:p>
            <a:pPr lvl="0" algn="ctr"/>
            <a:r>
              <a:rPr lang="es-MX" sz="900" dirty="0">
                <a:latin typeface="Montserrat Light" panose="00000400000000000000" pitchFamily="50" charset="0"/>
              </a:rPr>
              <a:t>CPR01</a:t>
            </a:r>
            <a:endParaRPr lang="es-ES" sz="900" dirty="0">
              <a:latin typeface="Montserrat Light" panose="00000400000000000000" pitchFamily="50" charset="0"/>
            </a:endParaRPr>
          </a:p>
          <a:p>
            <a:endParaRPr lang="es-MX" dirty="0">
              <a:latin typeface="Montserrat Medium"/>
            </a:endParaRPr>
          </a:p>
        </p:txBody>
      </p:sp>
      <p:sp>
        <p:nvSpPr>
          <p:cNvPr id="67" name="CuadroTexto 66"/>
          <p:cNvSpPr txBox="1"/>
          <p:nvPr/>
        </p:nvSpPr>
        <p:spPr>
          <a:xfrm>
            <a:off x="1403648" y="5157192"/>
            <a:ext cx="2080822" cy="923330"/>
          </a:xfrm>
          <a:prstGeom prst="rect">
            <a:avLst/>
          </a:prstGeom>
          <a:noFill/>
          <a:ln>
            <a:noFill/>
          </a:ln>
        </p:spPr>
        <p:txBody>
          <a:bodyPr wrap="square" rtlCol="0">
            <a:spAutoFit/>
          </a:bodyPr>
          <a:lstStyle/>
          <a:p>
            <a:pPr lvl="0" algn="ctr"/>
            <a:r>
              <a:rPr lang="es-MX" sz="900" dirty="0">
                <a:latin typeface="Montserrat Medium"/>
              </a:rPr>
              <a:t>Auxiliar de Comunicación Social</a:t>
            </a:r>
          </a:p>
          <a:p>
            <a:pPr lvl="0" algn="ctr"/>
            <a:r>
              <a:rPr lang="es-MX" sz="900" dirty="0">
                <a:latin typeface="Montserrat Light"/>
              </a:rPr>
              <a:t>José Miguel Zubieta Díaz</a:t>
            </a:r>
          </a:p>
          <a:p>
            <a:pPr lvl="0" algn="ctr"/>
            <a:r>
              <a:rPr lang="es-MX" sz="900" dirty="0">
                <a:latin typeface="Montserrat Light" panose="00000400000000000000" pitchFamily="50" charset="0"/>
              </a:rPr>
              <a:t>SO08</a:t>
            </a:r>
          </a:p>
          <a:p>
            <a:pPr lvl="0" algn="ctr"/>
            <a:endParaRPr lang="es-MX" sz="900" dirty="0">
              <a:latin typeface="Montserrat Medium"/>
            </a:endParaRPr>
          </a:p>
          <a:p>
            <a:pPr lvl="0" algn="ctr"/>
            <a:endParaRPr lang="es-MX" sz="900" dirty="0">
              <a:solidFill>
                <a:schemeClr val="dk1"/>
              </a:solidFill>
              <a:latin typeface="Montserrat Medium"/>
            </a:endParaRPr>
          </a:p>
          <a:p>
            <a:endParaRPr lang="es-MX" sz="900" dirty="0">
              <a:latin typeface="Montserrat Medium"/>
            </a:endParaRPr>
          </a:p>
        </p:txBody>
      </p:sp>
      <p:sp>
        <p:nvSpPr>
          <p:cNvPr id="79" name="6 Rectángulo"/>
          <p:cNvSpPr/>
          <p:nvPr/>
        </p:nvSpPr>
        <p:spPr>
          <a:xfrm>
            <a:off x="5886618" y="1321023"/>
            <a:ext cx="3175870" cy="276999"/>
          </a:xfrm>
          <a:prstGeom prst="rect">
            <a:avLst/>
          </a:prstGeom>
          <a:noFill/>
        </p:spPr>
        <p:txBody>
          <a:bodyPr wrap="none" lIns="91440" tIns="45720" rIns="91440" bIns="45720">
            <a:spAutoFit/>
          </a:bodyPr>
          <a:lstStyle/>
          <a:p>
            <a:pPr algn="ctr"/>
            <a:r>
              <a:rPr lang="es-ES" sz="1200" dirty="0">
                <a:latin typeface="Montserrat Medium"/>
              </a:rPr>
              <a:t>DIRECCIÓN DE COMUNICACIÓN SOCIAL</a:t>
            </a:r>
          </a:p>
        </p:txBody>
      </p:sp>
      <p:cxnSp>
        <p:nvCxnSpPr>
          <p:cNvPr id="49" name="Conector recto 48"/>
          <p:cNvCxnSpPr/>
          <p:nvPr/>
        </p:nvCxnSpPr>
        <p:spPr>
          <a:xfrm>
            <a:off x="2339752" y="4747846"/>
            <a:ext cx="5382" cy="38106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7306397" y="4723460"/>
            <a:ext cx="1907" cy="36517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a:rPr>
              <a:t>Estado Independiente, Libre y Soberano </a:t>
            </a:r>
          </a:p>
          <a:p>
            <a:pPr lvl="0" algn="ctr"/>
            <a:r>
              <a:rPr lang="es-MX" sz="1400" b="1" dirty="0">
                <a:latin typeface="Montserrat Medium"/>
              </a:rPr>
              <a:t>de Coahuila de Zaragoza</a:t>
            </a:r>
            <a:endParaRPr lang="es-ES" sz="1400" b="1" dirty="0">
              <a:latin typeface="Montserrat Medium"/>
            </a:endParaRPr>
          </a:p>
          <a:p>
            <a:endParaRPr lang="es-MX" sz="1400" dirty="0">
              <a:latin typeface="Montserrat Medium"/>
            </a:endParaRPr>
          </a:p>
        </p:txBody>
      </p:sp>
      <p:sp>
        <p:nvSpPr>
          <p:cNvPr id="45" name="Rectángulo 44"/>
          <p:cNvSpPr/>
          <p:nvPr/>
        </p:nvSpPr>
        <p:spPr>
          <a:xfrm>
            <a:off x="1691680" y="3356992"/>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6" name="CuadroTexto 45"/>
          <p:cNvSpPr txBox="1"/>
          <p:nvPr/>
        </p:nvSpPr>
        <p:spPr>
          <a:xfrm>
            <a:off x="1691680" y="3375283"/>
            <a:ext cx="1800200" cy="1061829"/>
          </a:xfrm>
          <a:prstGeom prst="rect">
            <a:avLst/>
          </a:prstGeom>
          <a:noFill/>
          <a:ln>
            <a:noFill/>
          </a:ln>
        </p:spPr>
        <p:txBody>
          <a:bodyPr wrap="square" rtlCol="0">
            <a:spAutoFit/>
          </a:bodyPr>
          <a:lstStyle/>
          <a:p>
            <a:pPr lvl="0" algn="ctr"/>
            <a:r>
              <a:rPr lang="es-MX" sz="900" dirty="0">
                <a:latin typeface="Montserrat Medium"/>
              </a:rPr>
              <a:t>Jefe de Departamento de Medios</a:t>
            </a:r>
          </a:p>
          <a:p>
            <a:pPr lvl="0" algn="ctr"/>
            <a:r>
              <a:rPr lang="es-MX" sz="900" dirty="0">
                <a:latin typeface="Montserrat Light"/>
              </a:rPr>
              <a:t>Carlos Arturo Valero Reyes</a:t>
            </a:r>
          </a:p>
          <a:p>
            <a:pPr lvl="0" algn="ctr"/>
            <a:r>
              <a:rPr lang="es-MX" sz="900" dirty="0">
                <a:latin typeface="Montserrat Light" panose="00000400000000000000" pitchFamily="50" charset="0"/>
              </a:rPr>
              <a:t>CMM07</a:t>
            </a:r>
          </a:p>
          <a:p>
            <a:pPr lvl="0" algn="ctr"/>
            <a:endParaRPr lang="es-ES" sz="900" dirty="0">
              <a:latin typeface="Montserrat Medium"/>
            </a:endParaRPr>
          </a:p>
          <a:p>
            <a:endParaRPr lang="es-MX" dirty="0">
              <a:latin typeface="Montserrat Medium"/>
            </a:endParaRPr>
          </a:p>
        </p:txBody>
      </p:sp>
      <p:cxnSp>
        <p:nvCxnSpPr>
          <p:cNvPr id="47" name="Conector recto 46"/>
          <p:cNvCxnSpPr/>
          <p:nvPr/>
        </p:nvCxnSpPr>
        <p:spPr>
          <a:xfrm>
            <a:off x="3563888" y="3645024"/>
            <a:ext cx="1101141" cy="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22" name="Rectángulo 21"/>
          <p:cNvSpPr/>
          <p:nvPr/>
        </p:nvSpPr>
        <p:spPr>
          <a:xfrm>
            <a:off x="5915284" y="5085184"/>
            <a:ext cx="2038393" cy="69268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0" name="CuadroTexto 29"/>
          <p:cNvSpPr txBox="1"/>
          <p:nvPr/>
        </p:nvSpPr>
        <p:spPr>
          <a:xfrm>
            <a:off x="5868144" y="5086925"/>
            <a:ext cx="2088232" cy="646331"/>
          </a:xfrm>
          <a:prstGeom prst="rect">
            <a:avLst/>
          </a:prstGeom>
          <a:noFill/>
          <a:ln>
            <a:noFill/>
          </a:ln>
        </p:spPr>
        <p:txBody>
          <a:bodyPr wrap="square" rtlCol="0">
            <a:spAutoFit/>
          </a:bodyPr>
          <a:lstStyle/>
          <a:p>
            <a:pPr lvl="0" algn="ctr"/>
            <a:r>
              <a:rPr lang="es-MX" sz="900" dirty="0">
                <a:latin typeface="Montserrat Medium"/>
              </a:rPr>
              <a:t>Auxiliar de Comunicación Social</a:t>
            </a:r>
          </a:p>
          <a:p>
            <a:pPr lvl="0" algn="ctr"/>
            <a:r>
              <a:rPr lang="es-MX" sz="900" dirty="0">
                <a:latin typeface="Montserrat Light"/>
              </a:rPr>
              <a:t>Jorge Rogelio Sosa del Bosque </a:t>
            </a:r>
          </a:p>
          <a:p>
            <a:pPr lvl="0" algn="ctr"/>
            <a:r>
              <a:rPr lang="es-MX" sz="900" dirty="0">
                <a:latin typeface="Montserrat Light" panose="00000400000000000000" pitchFamily="50" charset="0"/>
              </a:rPr>
              <a:t>CMM04</a:t>
            </a:r>
          </a:p>
          <a:p>
            <a:pPr lvl="0" algn="ctr"/>
            <a:endParaRPr lang="es-MX" sz="900" dirty="0">
              <a:latin typeface="Montserrat Medium"/>
            </a:endParaRPr>
          </a:p>
        </p:txBody>
      </p:sp>
      <p:pic>
        <p:nvPicPr>
          <p:cNvPr id="25" name="Imagen 24"/>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48" y="271266"/>
            <a:ext cx="969010" cy="10210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7899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68657200"/>
              </p:ext>
            </p:extLst>
          </p:nvPr>
        </p:nvGraphicFramePr>
        <p:xfrm>
          <a:off x="304855" y="425184"/>
          <a:ext cx="8584182" cy="5884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Rectángulo"/>
          <p:cNvSpPr/>
          <p:nvPr/>
        </p:nvSpPr>
        <p:spPr>
          <a:xfrm>
            <a:off x="5885762" y="1537628"/>
            <a:ext cx="3258238" cy="461665"/>
          </a:xfrm>
          <a:prstGeom prst="rect">
            <a:avLst/>
          </a:prstGeom>
          <a:noFill/>
        </p:spPr>
        <p:txBody>
          <a:bodyPr wrap="square" lIns="91440" tIns="45720" rIns="91440" bIns="45720">
            <a:spAutoFit/>
          </a:bodyPr>
          <a:lstStyle/>
          <a:p>
            <a:pPr algn="ctr"/>
            <a:r>
              <a:rPr lang="es-ES" sz="1200" dirty="0">
                <a:latin typeface="Montserrat Medium" panose="00000600000000000000"/>
              </a:rPr>
              <a:t>COMISIÓN DE AUDITORIIA GUBERNAMENTAL Y CUENTA PÚBLICA</a:t>
            </a:r>
          </a:p>
        </p:txBody>
      </p:sp>
      <p:pic>
        <p:nvPicPr>
          <p:cNvPr id="8" name="Imagen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1" name="CuadroTexto 10"/>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cxnSp>
        <p:nvCxnSpPr>
          <p:cNvPr id="12" name="Conector recto 11"/>
          <p:cNvCxnSpPr/>
          <p:nvPr/>
        </p:nvCxnSpPr>
        <p:spPr>
          <a:xfrm>
            <a:off x="4499992" y="3501008"/>
            <a:ext cx="0" cy="648072"/>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pic>
        <p:nvPicPr>
          <p:cNvPr id="9" name="Imagen 8"/>
          <p:cNvPicPr/>
          <p:nvPr/>
        </p:nvPicPr>
        <p:blipFill rotWithShape="1">
          <a:blip r:embed="rId8" cstate="print">
            <a:extLst>
              <a:ext uri="{28A0092B-C50C-407E-A947-70E740481C1C}">
                <a14:useLocalDpi xmlns:a14="http://schemas.microsoft.com/office/drawing/2010/main" val="0"/>
              </a:ext>
            </a:extLst>
          </a:blip>
          <a:srcRect l="10785" t="21432" r="57108" b="25753"/>
          <a:stretch/>
        </p:blipFill>
        <p:spPr bwMode="auto">
          <a:xfrm>
            <a:off x="7030376" y="275694"/>
            <a:ext cx="969010" cy="10210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4485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23"/>
          <p:cNvSpPr/>
          <p:nvPr/>
        </p:nvSpPr>
        <p:spPr>
          <a:xfrm>
            <a:off x="3484470" y="1412776"/>
            <a:ext cx="2430814" cy="784897"/>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41421" y="2197673"/>
            <a:ext cx="0" cy="38210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707905" y="1484784"/>
            <a:ext cx="2016223" cy="707886"/>
          </a:xfrm>
          <a:prstGeom prst="rect">
            <a:avLst/>
          </a:prstGeom>
          <a:noFill/>
          <a:ln>
            <a:noFill/>
          </a:ln>
        </p:spPr>
        <p:txBody>
          <a:bodyPr wrap="square" rtlCol="0">
            <a:spAutoFit/>
          </a:bodyPr>
          <a:lstStyle/>
          <a:p>
            <a:pPr lvl="0" algn="ctr"/>
            <a:r>
              <a:rPr lang="es-MX" sz="1000" dirty="0">
                <a:latin typeface="Montserrat Medium" panose="00000600000000000000"/>
              </a:rPr>
              <a:t>Tesorero</a:t>
            </a:r>
          </a:p>
          <a:p>
            <a:pPr lvl="0" algn="ctr"/>
            <a:r>
              <a:rPr lang="es-MX" sz="1000" dirty="0">
                <a:latin typeface="Montserrat Light"/>
              </a:rPr>
              <a:t>C. P. Javier Lechuga Jiménez Labora</a:t>
            </a:r>
          </a:p>
          <a:p>
            <a:pPr lvl="0" algn="ctr"/>
            <a:r>
              <a:rPr lang="es-MX" sz="1000" dirty="0">
                <a:latin typeface="Montserrat Light" panose="00000400000000000000" pitchFamily="50" charset="0"/>
              </a:rPr>
              <a:t>CMMS01</a:t>
            </a:r>
          </a:p>
        </p:txBody>
      </p:sp>
      <p:sp>
        <p:nvSpPr>
          <p:cNvPr id="79" name="6 Rectángulo"/>
          <p:cNvSpPr/>
          <p:nvPr/>
        </p:nvSpPr>
        <p:spPr>
          <a:xfrm>
            <a:off x="6937394" y="1321023"/>
            <a:ext cx="1074333" cy="276999"/>
          </a:xfrm>
          <a:prstGeom prst="rect">
            <a:avLst/>
          </a:prstGeom>
          <a:noFill/>
        </p:spPr>
        <p:txBody>
          <a:bodyPr wrap="none" lIns="91440" tIns="45720" rIns="91440" bIns="45720">
            <a:spAutoFit/>
          </a:bodyPr>
          <a:lstStyle/>
          <a:p>
            <a:pPr algn="ctr"/>
            <a:r>
              <a:rPr lang="es-ES" sz="1200" dirty="0">
                <a:latin typeface="Montserrat Medium" panose="00000600000000000000"/>
              </a:rPr>
              <a:t>TESORERIA</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954107"/>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sz="1400" dirty="0">
              <a:latin typeface="Montserrat Medium" panose="00000600000000000000"/>
            </a:endParaRPr>
          </a:p>
        </p:txBody>
      </p:sp>
      <p:sp>
        <p:nvSpPr>
          <p:cNvPr id="53" name="Rectángulo 52"/>
          <p:cNvSpPr/>
          <p:nvPr/>
        </p:nvSpPr>
        <p:spPr>
          <a:xfrm>
            <a:off x="179512" y="3792850"/>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7" name="Rectángulo 26"/>
          <p:cNvSpPr/>
          <p:nvPr/>
        </p:nvSpPr>
        <p:spPr>
          <a:xfrm>
            <a:off x="179512" y="2852936"/>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8" name="Rectángulo 27"/>
          <p:cNvSpPr/>
          <p:nvPr/>
        </p:nvSpPr>
        <p:spPr>
          <a:xfrm>
            <a:off x="1848908" y="2852936"/>
            <a:ext cx="1709806"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9" name="Rectángulo 28"/>
          <p:cNvSpPr/>
          <p:nvPr/>
        </p:nvSpPr>
        <p:spPr>
          <a:xfrm>
            <a:off x="3670023" y="2852936"/>
            <a:ext cx="1819759"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2" name="Rectángulo 31"/>
          <p:cNvSpPr/>
          <p:nvPr/>
        </p:nvSpPr>
        <p:spPr>
          <a:xfrm>
            <a:off x="5580112" y="2852936"/>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3" name="Rectángulo 32"/>
          <p:cNvSpPr/>
          <p:nvPr/>
        </p:nvSpPr>
        <p:spPr>
          <a:xfrm>
            <a:off x="1907704" y="3792850"/>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4" name="Rectángulo 33"/>
          <p:cNvSpPr/>
          <p:nvPr/>
        </p:nvSpPr>
        <p:spPr>
          <a:xfrm>
            <a:off x="3752373" y="3792850"/>
            <a:ext cx="1678549"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6" name="Rectángulo 35"/>
          <p:cNvSpPr/>
          <p:nvPr/>
        </p:nvSpPr>
        <p:spPr>
          <a:xfrm>
            <a:off x="5580112" y="3792850"/>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7" name="Rectángulo 36"/>
          <p:cNvSpPr/>
          <p:nvPr/>
        </p:nvSpPr>
        <p:spPr>
          <a:xfrm>
            <a:off x="1907704" y="4725144"/>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8" name="Rectángulo 37"/>
          <p:cNvSpPr/>
          <p:nvPr/>
        </p:nvSpPr>
        <p:spPr>
          <a:xfrm>
            <a:off x="3752373" y="4732764"/>
            <a:ext cx="1752489"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0" name="CuadroTexto 39"/>
          <p:cNvSpPr txBox="1"/>
          <p:nvPr/>
        </p:nvSpPr>
        <p:spPr>
          <a:xfrm>
            <a:off x="35496" y="2852936"/>
            <a:ext cx="1853733" cy="507831"/>
          </a:xfrm>
          <a:prstGeom prst="rect">
            <a:avLst/>
          </a:prstGeom>
          <a:noFill/>
        </p:spPr>
        <p:txBody>
          <a:bodyPr wrap="square" rtlCol="0">
            <a:spAutoFit/>
          </a:bodyPr>
          <a:lstStyle/>
          <a:p>
            <a:pPr lvl="0" algn="ctr"/>
            <a:r>
              <a:rPr lang="es-MX" sz="900" dirty="0">
                <a:latin typeface="Montserrat Medium" panose="00000600000000000000"/>
              </a:rPr>
              <a:t>Director de Vinculación </a:t>
            </a:r>
            <a:r>
              <a:rPr lang="es-MX" sz="900" dirty="0">
                <a:latin typeface="Montserrat Light"/>
              </a:rPr>
              <a:t>Mario Hernández Gaona</a:t>
            </a:r>
          </a:p>
          <a:p>
            <a:pPr lvl="0" algn="ctr"/>
            <a:r>
              <a:rPr lang="es-MX" sz="900" dirty="0">
                <a:latin typeface="Montserrat Light" panose="00000400000000000000" pitchFamily="50" charset="0"/>
              </a:rPr>
              <a:t>CMMS02</a:t>
            </a:r>
          </a:p>
        </p:txBody>
      </p:sp>
      <p:sp>
        <p:nvSpPr>
          <p:cNvPr id="41" name="CuadroTexto 40"/>
          <p:cNvSpPr txBox="1"/>
          <p:nvPr/>
        </p:nvSpPr>
        <p:spPr>
          <a:xfrm>
            <a:off x="35496" y="3789040"/>
            <a:ext cx="1853733" cy="646331"/>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a:latin typeface="Montserrat Light"/>
              </a:rPr>
              <a:t>Briseida </a:t>
            </a:r>
            <a:r>
              <a:rPr lang="es-MX" sz="900" dirty="0" err="1">
                <a:latin typeface="Montserrat Light"/>
              </a:rPr>
              <a:t>Anaid</a:t>
            </a:r>
            <a:r>
              <a:rPr lang="es-MX" sz="900" dirty="0">
                <a:latin typeface="Montserrat Light"/>
              </a:rPr>
              <a:t> Quiroz Méndez</a:t>
            </a:r>
          </a:p>
          <a:p>
            <a:pPr lvl="0" algn="ctr"/>
            <a:r>
              <a:rPr lang="es-MX" sz="900" dirty="0">
                <a:latin typeface="Montserrat Light" panose="00000400000000000000" pitchFamily="50" charset="0"/>
              </a:rPr>
              <a:t>SO08</a:t>
            </a:r>
          </a:p>
        </p:txBody>
      </p:sp>
      <p:sp>
        <p:nvSpPr>
          <p:cNvPr id="42" name="CuadroTexto 41"/>
          <p:cNvSpPr txBox="1"/>
          <p:nvPr/>
        </p:nvSpPr>
        <p:spPr>
          <a:xfrm>
            <a:off x="1763688" y="2809935"/>
            <a:ext cx="1856010" cy="646331"/>
          </a:xfrm>
          <a:prstGeom prst="rect">
            <a:avLst/>
          </a:prstGeom>
          <a:noFill/>
          <a:ln>
            <a:noFill/>
          </a:ln>
        </p:spPr>
        <p:txBody>
          <a:bodyPr wrap="square" rtlCol="0">
            <a:spAutoFit/>
          </a:bodyPr>
          <a:lstStyle/>
          <a:p>
            <a:pPr lvl="0" algn="ctr"/>
            <a:r>
              <a:rPr lang="es-MX" sz="900" dirty="0">
                <a:latin typeface="Montserrat Medium" panose="00000600000000000000"/>
              </a:rPr>
              <a:t>Director de Adquisiciones y Activo fijo</a:t>
            </a:r>
          </a:p>
          <a:p>
            <a:pPr lvl="0" algn="ctr"/>
            <a:r>
              <a:rPr lang="es-MX" sz="900" dirty="0">
                <a:latin typeface="Montserrat Light"/>
              </a:rPr>
              <a:t>Jorge Arturo Palomo Gómez</a:t>
            </a:r>
          </a:p>
          <a:p>
            <a:pPr lvl="0" algn="ctr"/>
            <a:r>
              <a:rPr lang="es-MX" sz="900" dirty="0">
                <a:latin typeface="Montserrat Light" panose="00000400000000000000" pitchFamily="50" charset="0"/>
              </a:rPr>
              <a:t>CMMS02</a:t>
            </a:r>
          </a:p>
        </p:txBody>
      </p:sp>
      <p:sp>
        <p:nvSpPr>
          <p:cNvPr id="43" name="Rectángulo 42"/>
          <p:cNvSpPr/>
          <p:nvPr/>
        </p:nvSpPr>
        <p:spPr>
          <a:xfrm>
            <a:off x="7317138" y="2852936"/>
            <a:ext cx="175917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46" name="Conector recto 45"/>
          <p:cNvCxnSpPr/>
          <p:nvPr/>
        </p:nvCxnSpPr>
        <p:spPr>
          <a:xfrm flipH="1">
            <a:off x="969013" y="2566385"/>
            <a:ext cx="7236811" cy="1339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a:endCxn id="40" idx="0"/>
          </p:cNvCxnSpPr>
          <p:nvPr/>
        </p:nvCxnSpPr>
        <p:spPr>
          <a:xfrm>
            <a:off x="962362" y="2566385"/>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8184644" y="255353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6369613" y="2564904"/>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4641420" y="2564904"/>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768205" y="2564904"/>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969013" y="3501008"/>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a:xfrm>
            <a:off x="2699792" y="3504122"/>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a:off x="2699792" y="4438593"/>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4639967" y="3501008"/>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0" name="Conector recto 59"/>
          <p:cNvCxnSpPr/>
          <p:nvPr/>
        </p:nvCxnSpPr>
        <p:spPr>
          <a:xfrm>
            <a:off x="4639967" y="4442403"/>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p:nvPr/>
        </p:nvCxnSpPr>
        <p:spPr>
          <a:xfrm>
            <a:off x="6369613" y="3501008"/>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6" name="CuadroTexto 65"/>
          <p:cNvSpPr txBox="1"/>
          <p:nvPr/>
        </p:nvSpPr>
        <p:spPr>
          <a:xfrm>
            <a:off x="1835696" y="3789040"/>
            <a:ext cx="1726057" cy="507831"/>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a:latin typeface="Montserrat Light"/>
              </a:rPr>
              <a:t>Karla Paola Sena Martínez</a:t>
            </a:r>
          </a:p>
          <a:p>
            <a:pPr lvl="0" algn="ctr"/>
            <a:r>
              <a:rPr lang="es-MX" sz="900" dirty="0">
                <a:latin typeface="Montserrat Light" panose="00000400000000000000" pitchFamily="50" charset="0"/>
              </a:rPr>
              <a:t>SO08</a:t>
            </a:r>
          </a:p>
        </p:txBody>
      </p:sp>
      <p:sp>
        <p:nvSpPr>
          <p:cNvPr id="68" name="CuadroTexto 67"/>
          <p:cNvSpPr txBox="1"/>
          <p:nvPr/>
        </p:nvSpPr>
        <p:spPr>
          <a:xfrm>
            <a:off x="1782163" y="4725144"/>
            <a:ext cx="1853733" cy="646331"/>
          </a:xfrm>
          <a:prstGeom prst="rect">
            <a:avLst/>
          </a:prstGeom>
          <a:noFill/>
          <a:ln>
            <a:noFill/>
          </a:ln>
        </p:spPr>
        <p:txBody>
          <a:bodyPr wrap="square" rtlCol="0">
            <a:spAutoFit/>
          </a:bodyPr>
          <a:lstStyle/>
          <a:p>
            <a:pPr lvl="0" algn="ctr"/>
            <a:r>
              <a:rPr lang="es-MX" sz="900" dirty="0">
                <a:latin typeface="Montserrat Medium" panose="00000600000000000000"/>
              </a:rPr>
              <a:t>Almacenista</a:t>
            </a:r>
          </a:p>
          <a:p>
            <a:pPr lvl="0" algn="ctr"/>
            <a:r>
              <a:rPr lang="es-MX" sz="900" dirty="0">
                <a:latin typeface="Montserrat Light"/>
              </a:rPr>
              <a:t>Claudia Adriana Muñiz Aguayo</a:t>
            </a:r>
          </a:p>
          <a:p>
            <a:pPr lvl="0" algn="ctr"/>
            <a:r>
              <a:rPr lang="es-MX" sz="900" dirty="0">
                <a:latin typeface="Montserrat Light" panose="00000400000000000000" pitchFamily="50" charset="0"/>
              </a:rPr>
              <a:t>SO07</a:t>
            </a:r>
          </a:p>
        </p:txBody>
      </p:sp>
      <p:sp>
        <p:nvSpPr>
          <p:cNvPr id="70" name="CuadroTexto 69"/>
          <p:cNvSpPr txBox="1"/>
          <p:nvPr/>
        </p:nvSpPr>
        <p:spPr>
          <a:xfrm>
            <a:off x="3275856" y="2854677"/>
            <a:ext cx="2448272" cy="646331"/>
          </a:xfrm>
          <a:prstGeom prst="rect">
            <a:avLst/>
          </a:prstGeom>
          <a:noFill/>
          <a:ln>
            <a:noFill/>
          </a:ln>
        </p:spPr>
        <p:txBody>
          <a:bodyPr wrap="square" rtlCol="0">
            <a:spAutoFit/>
          </a:bodyPr>
          <a:lstStyle/>
          <a:p>
            <a:pPr lvl="0" algn="ctr"/>
            <a:r>
              <a:rPr lang="es-MX" sz="900" dirty="0">
                <a:latin typeface="Montserrat Medium" panose="00000600000000000000"/>
              </a:rPr>
              <a:t>       Director de Administración y </a:t>
            </a:r>
          </a:p>
          <a:p>
            <a:pPr lvl="0" algn="ctr"/>
            <a:r>
              <a:rPr lang="es-MX" sz="900" dirty="0">
                <a:latin typeface="Montserrat Medium" panose="00000600000000000000"/>
              </a:rPr>
              <a:t>      Recursos Humanos</a:t>
            </a:r>
          </a:p>
          <a:p>
            <a:pPr lvl="0" algn="ctr"/>
            <a:r>
              <a:rPr lang="es-MX" sz="900" dirty="0">
                <a:latin typeface="Montserrat Light"/>
              </a:rPr>
              <a:t>      Rogelio Torres Mendoza</a:t>
            </a:r>
          </a:p>
          <a:p>
            <a:pPr lvl="0" algn="ctr"/>
            <a:r>
              <a:rPr lang="es-MX" sz="900" dirty="0">
                <a:latin typeface="Montserrat Light" panose="00000400000000000000" pitchFamily="50" charset="0"/>
              </a:rPr>
              <a:t>     CMMS02</a:t>
            </a:r>
          </a:p>
        </p:txBody>
      </p:sp>
      <p:sp>
        <p:nvSpPr>
          <p:cNvPr id="71" name="CuadroTexto 70"/>
          <p:cNvSpPr txBox="1"/>
          <p:nvPr/>
        </p:nvSpPr>
        <p:spPr>
          <a:xfrm>
            <a:off x="3714834" y="3789040"/>
            <a:ext cx="1793270" cy="800219"/>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a:latin typeface="Montserrat Light"/>
              </a:rPr>
              <a:t>Blanca Estela </a:t>
            </a:r>
            <a:r>
              <a:rPr lang="es-MX" sz="900" dirty="0" err="1">
                <a:latin typeface="Montserrat Light"/>
              </a:rPr>
              <a:t>Berino</a:t>
            </a:r>
            <a:r>
              <a:rPr lang="es-MX" sz="900" dirty="0">
                <a:latin typeface="Montserrat Light"/>
              </a:rPr>
              <a:t> </a:t>
            </a:r>
            <a:r>
              <a:rPr lang="es-MX" sz="900" dirty="0" err="1">
                <a:latin typeface="Montserrat Light"/>
              </a:rPr>
              <a:t>Oyervides</a:t>
            </a:r>
            <a:endParaRPr lang="es-MX" sz="900" dirty="0">
              <a:latin typeface="Montserrat Light"/>
            </a:endParaRPr>
          </a:p>
          <a:p>
            <a:pPr lvl="0" algn="ctr"/>
            <a:r>
              <a:rPr lang="es-MX" sz="900" dirty="0">
                <a:latin typeface="Montserrat Light" panose="00000400000000000000" pitchFamily="50" charset="0"/>
              </a:rPr>
              <a:t>CMM02</a:t>
            </a:r>
          </a:p>
          <a:p>
            <a:pPr lvl="0" algn="ctr"/>
            <a:endParaRPr lang="es-MX" sz="1000" dirty="0">
              <a:latin typeface="Montserrat Medium" panose="00000600000000000000"/>
            </a:endParaRPr>
          </a:p>
        </p:txBody>
      </p:sp>
      <p:sp>
        <p:nvSpPr>
          <p:cNvPr id="72" name="CuadroTexto 71"/>
          <p:cNvSpPr txBox="1"/>
          <p:nvPr/>
        </p:nvSpPr>
        <p:spPr>
          <a:xfrm>
            <a:off x="3619698" y="4731316"/>
            <a:ext cx="2016224" cy="784830"/>
          </a:xfrm>
          <a:prstGeom prst="rect">
            <a:avLst/>
          </a:prstGeom>
          <a:noFill/>
          <a:ln>
            <a:noFill/>
          </a:ln>
        </p:spPr>
        <p:txBody>
          <a:bodyPr wrap="square" rtlCol="0">
            <a:spAutoFit/>
          </a:bodyPr>
          <a:lstStyle/>
          <a:p>
            <a:pPr lvl="0" algn="ctr"/>
            <a:r>
              <a:rPr lang="es-MX" sz="900" dirty="0">
                <a:latin typeface="Montserrat Medium" panose="00000600000000000000"/>
              </a:rPr>
              <a:t>Jefe del Departamento de Servicios Generales</a:t>
            </a:r>
          </a:p>
          <a:p>
            <a:pPr lvl="0" algn="ctr"/>
            <a:r>
              <a:rPr lang="es-MX" sz="900" dirty="0">
                <a:latin typeface="Montserrat Light"/>
              </a:rPr>
              <a:t>Edgar Oswaldo Cuevas Valdés</a:t>
            </a:r>
          </a:p>
          <a:p>
            <a:pPr lvl="0" algn="ctr"/>
            <a:r>
              <a:rPr lang="es-MX" sz="900" dirty="0">
                <a:latin typeface="Montserrat Light" panose="00000400000000000000" pitchFamily="50" charset="0"/>
              </a:rPr>
              <a:t>CMM04</a:t>
            </a:r>
          </a:p>
          <a:p>
            <a:pPr lvl="0" algn="ctr"/>
            <a:endParaRPr lang="es-MX" sz="900" dirty="0">
              <a:latin typeface="Montserrat Medium" panose="00000600000000000000"/>
            </a:endParaRPr>
          </a:p>
        </p:txBody>
      </p:sp>
      <p:sp>
        <p:nvSpPr>
          <p:cNvPr id="74" name="CuadroTexto 73"/>
          <p:cNvSpPr txBox="1"/>
          <p:nvPr/>
        </p:nvSpPr>
        <p:spPr>
          <a:xfrm>
            <a:off x="5504863" y="2852936"/>
            <a:ext cx="1731433" cy="784830"/>
          </a:xfrm>
          <a:prstGeom prst="rect">
            <a:avLst/>
          </a:prstGeom>
          <a:noFill/>
          <a:ln>
            <a:noFill/>
          </a:ln>
        </p:spPr>
        <p:txBody>
          <a:bodyPr wrap="square" rtlCol="0">
            <a:spAutoFit/>
          </a:bodyPr>
          <a:lstStyle/>
          <a:p>
            <a:pPr lvl="0" algn="ctr"/>
            <a:r>
              <a:rPr lang="es-MX" sz="900" dirty="0">
                <a:latin typeface="Montserrat Medium" panose="00000600000000000000"/>
              </a:rPr>
              <a:t>Directora de Convenios y Contratos</a:t>
            </a:r>
          </a:p>
          <a:p>
            <a:pPr lvl="0" algn="ctr"/>
            <a:r>
              <a:rPr lang="es-MX" sz="900" dirty="0">
                <a:latin typeface="Montserrat Light"/>
              </a:rPr>
              <a:t>Rebeca </a:t>
            </a:r>
            <a:r>
              <a:rPr lang="es-MX" sz="900" dirty="0" err="1">
                <a:latin typeface="Montserrat Light"/>
              </a:rPr>
              <a:t>Razgado</a:t>
            </a:r>
            <a:r>
              <a:rPr lang="es-MX" sz="900" dirty="0">
                <a:latin typeface="Montserrat Light"/>
              </a:rPr>
              <a:t> Aguilar</a:t>
            </a:r>
          </a:p>
          <a:p>
            <a:pPr lvl="0" algn="ctr"/>
            <a:r>
              <a:rPr lang="es-MX" sz="900" dirty="0">
                <a:latin typeface="Montserrat Light" panose="00000400000000000000" pitchFamily="50" charset="0"/>
              </a:rPr>
              <a:t>CMM02</a:t>
            </a:r>
          </a:p>
          <a:p>
            <a:pPr lvl="0" algn="ctr"/>
            <a:endParaRPr lang="es-MX" sz="900" dirty="0">
              <a:latin typeface="Montserrat Medium" panose="00000600000000000000"/>
            </a:endParaRPr>
          </a:p>
        </p:txBody>
      </p:sp>
      <p:sp>
        <p:nvSpPr>
          <p:cNvPr id="75" name="CuadroTexto 74"/>
          <p:cNvSpPr txBox="1"/>
          <p:nvPr/>
        </p:nvSpPr>
        <p:spPr>
          <a:xfrm>
            <a:off x="5457263" y="3789040"/>
            <a:ext cx="1853733" cy="507831"/>
          </a:xfrm>
          <a:prstGeom prst="rect">
            <a:avLst/>
          </a:prstGeom>
          <a:noFill/>
          <a:ln>
            <a:noFill/>
          </a:ln>
        </p:spPr>
        <p:txBody>
          <a:bodyPr wrap="square" rtlCol="0">
            <a:spAutoFit/>
          </a:bodyPr>
          <a:lstStyle/>
          <a:p>
            <a:pPr lvl="0" algn="ctr"/>
            <a:r>
              <a:rPr lang="es-MX" sz="900" dirty="0">
                <a:latin typeface="Montserrat Medium" panose="00000600000000000000"/>
              </a:rPr>
              <a:t>Auxiliar Administrativo</a:t>
            </a:r>
          </a:p>
          <a:p>
            <a:pPr lvl="0" algn="ctr"/>
            <a:r>
              <a:rPr lang="es-MX" sz="900" dirty="0">
                <a:latin typeface="Montserrat Light"/>
              </a:rPr>
              <a:t>Yolanda Solís Chávez</a:t>
            </a:r>
          </a:p>
          <a:p>
            <a:pPr lvl="0" algn="ctr"/>
            <a:r>
              <a:rPr lang="es-MX" sz="900" dirty="0">
                <a:latin typeface="Montserrat Light" panose="00000400000000000000" pitchFamily="50" charset="0"/>
              </a:rPr>
              <a:t>CAD01</a:t>
            </a:r>
          </a:p>
        </p:txBody>
      </p:sp>
      <p:sp>
        <p:nvSpPr>
          <p:cNvPr id="76" name="CuadroTexto 75"/>
          <p:cNvSpPr txBox="1"/>
          <p:nvPr/>
        </p:nvSpPr>
        <p:spPr>
          <a:xfrm>
            <a:off x="7164288" y="2852936"/>
            <a:ext cx="2095056" cy="646331"/>
          </a:xfrm>
          <a:prstGeom prst="rect">
            <a:avLst/>
          </a:prstGeom>
          <a:noFill/>
        </p:spPr>
        <p:txBody>
          <a:bodyPr wrap="square" rtlCol="0">
            <a:spAutoFit/>
          </a:bodyPr>
          <a:lstStyle/>
          <a:p>
            <a:pPr lvl="0" algn="ctr"/>
            <a:r>
              <a:rPr lang="es-MX" sz="900" dirty="0">
                <a:latin typeface="Montserrat Medium" panose="00000600000000000000"/>
              </a:rPr>
              <a:t>Director de Contabilidad</a:t>
            </a:r>
          </a:p>
          <a:p>
            <a:pPr lvl="0" algn="ctr"/>
            <a:r>
              <a:rPr lang="es-MX" sz="900" dirty="0">
                <a:latin typeface="Montserrat Light"/>
              </a:rPr>
              <a:t>Cesar Alejandro Fernández </a:t>
            </a:r>
          </a:p>
          <a:p>
            <a:pPr lvl="0" algn="ctr"/>
            <a:r>
              <a:rPr lang="es-MX" sz="900" dirty="0">
                <a:latin typeface="Montserrat Light"/>
              </a:rPr>
              <a:t>Padilla</a:t>
            </a:r>
          </a:p>
          <a:p>
            <a:pPr lvl="0" algn="ctr"/>
            <a:r>
              <a:rPr lang="es-MX" sz="900" dirty="0">
                <a:latin typeface="Montserrat Light" panose="00000400000000000000" pitchFamily="50" charset="0"/>
              </a:rPr>
              <a:t>CMM02</a:t>
            </a:r>
          </a:p>
        </p:txBody>
      </p:sp>
      <p:pic>
        <p:nvPicPr>
          <p:cNvPr id="44" name="Imagen 43"/>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5" y="272009"/>
            <a:ext cx="969010" cy="1021080"/>
          </a:xfrm>
          <a:prstGeom prst="rect">
            <a:avLst/>
          </a:prstGeom>
          <a:ln>
            <a:noFill/>
          </a:ln>
          <a:extLst>
            <a:ext uri="{53640926-AAD7-44D8-BBD7-CCE9431645EC}">
              <a14:shadowObscured xmlns:a14="http://schemas.microsoft.com/office/drawing/2010/main"/>
            </a:ext>
          </a:extLst>
        </p:spPr>
      </p:pic>
      <p:sp>
        <p:nvSpPr>
          <p:cNvPr id="48" name="Rectángulo 47">
            <a:extLst>
              <a:ext uri="{FF2B5EF4-FFF2-40B4-BE49-F238E27FC236}">
                <a16:creationId xmlns:a16="http://schemas.microsoft.com/office/drawing/2014/main" id="{EC92F3F1-5614-43F3-9E4F-C797B41B252C}"/>
              </a:ext>
            </a:extLst>
          </p:cNvPr>
          <p:cNvSpPr/>
          <p:nvPr/>
        </p:nvSpPr>
        <p:spPr>
          <a:xfrm>
            <a:off x="7423673" y="3790767"/>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pPr algn="ctr"/>
            <a:r>
              <a:rPr lang="es-ES" sz="900" dirty="0">
                <a:latin typeface="Montserrat Medium" panose="00000600000000000000" pitchFamily="50" charset="0"/>
              </a:rPr>
              <a:t>Auxiliar Contable</a:t>
            </a:r>
          </a:p>
          <a:p>
            <a:pPr algn="ctr"/>
            <a:r>
              <a:rPr lang="es-ES" sz="900" dirty="0">
                <a:latin typeface="Montserrat Light" panose="00000400000000000000" pitchFamily="50" charset="0"/>
              </a:rPr>
              <a:t>José Luis Saucedo Gutiérrez</a:t>
            </a:r>
          </a:p>
          <a:p>
            <a:pPr algn="ctr"/>
            <a:r>
              <a:rPr lang="es-ES" sz="900" dirty="0">
                <a:latin typeface="Montserrat Light" panose="00000400000000000000" pitchFamily="50" charset="0"/>
              </a:rPr>
              <a:t>CPR01</a:t>
            </a:r>
            <a:endParaRPr lang="es-MX" sz="900" dirty="0">
              <a:latin typeface="Montserrat Light" panose="00000400000000000000" pitchFamily="50" charset="0"/>
            </a:endParaRPr>
          </a:p>
        </p:txBody>
      </p:sp>
      <p:cxnSp>
        <p:nvCxnSpPr>
          <p:cNvPr id="49" name="Conector recto 48">
            <a:extLst>
              <a:ext uri="{FF2B5EF4-FFF2-40B4-BE49-F238E27FC236}">
                <a16:creationId xmlns:a16="http://schemas.microsoft.com/office/drawing/2014/main" id="{98BBBB86-B6FF-4516-96AA-E85365E011E9}"/>
              </a:ext>
            </a:extLst>
          </p:cNvPr>
          <p:cNvCxnSpPr/>
          <p:nvPr/>
        </p:nvCxnSpPr>
        <p:spPr>
          <a:xfrm>
            <a:off x="8181660" y="349449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45" name="Rectángulo 44">
            <a:extLst>
              <a:ext uri="{FF2B5EF4-FFF2-40B4-BE49-F238E27FC236}">
                <a16:creationId xmlns:a16="http://schemas.microsoft.com/office/drawing/2014/main" id="{532F3223-80BF-4078-B6AF-65B5B5B22603}"/>
              </a:ext>
            </a:extLst>
          </p:cNvPr>
          <p:cNvSpPr/>
          <p:nvPr/>
        </p:nvSpPr>
        <p:spPr>
          <a:xfrm>
            <a:off x="7392159" y="4725144"/>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pPr algn="ctr"/>
            <a:r>
              <a:rPr lang="es-ES" sz="900" dirty="0">
                <a:latin typeface="Montserrat Medium" panose="00000600000000000000" pitchFamily="50" charset="0"/>
              </a:rPr>
              <a:t>Auxiliar Administrativo </a:t>
            </a:r>
          </a:p>
          <a:p>
            <a:pPr algn="ctr"/>
            <a:r>
              <a:rPr lang="es-ES" sz="900" dirty="0">
                <a:latin typeface="Montserrat Light" panose="00000400000000000000" pitchFamily="50" charset="0"/>
              </a:rPr>
              <a:t>Héctor Josué Amaro Martínez</a:t>
            </a:r>
          </a:p>
          <a:p>
            <a:pPr algn="ctr"/>
            <a:r>
              <a:rPr lang="es-ES" sz="900" dirty="0">
                <a:latin typeface="Montserrat Light" panose="00000400000000000000" pitchFamily="50" charset="0"/>
              </a:rPr>
              <a:t>SO07</a:t>
            </a:r>
            <a:endParaRPr lang="es-MX" sz="900" dirty="0">
              <a:latin typeface="Montserrat Light" panose="00000400000000000000" pitchFamily="50" charset="0"/>
            </a:endParaRPr>
          </a:p>
        </p:txBody>
      </p:sp>
      <p:cxnSp>
        <p:nvCxnSpPr>
          <p:cNvPr id="50" name="Conector recto 49">
            <a:extLst>
              <a:ext uri="{FF2B5EF4-FFF2-40B4-BE49-F238E27FC236}">
                <a16:creationId xmlns:a16="http://schemas.microsoft.com/office/drawing/2014/main" id="{BA3CB581-1CA9-4B86-A3D9-8EB8C2F67186}"/>
              </a:ext>
            </a:extLst>
          </p:cNvPr>
          <p:cNvCxnSpPr>
            <a:cxnSpLocks/>
          </p:cNvCxnSpPr>
          <p:nvPr/>
        </p:nvCxnSpPr>
        <p:spPr>
          <a:xfrm>
            <a:off x="8181660" y="4448565"/>
            <a:ext cx="2885" cy="27990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41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 name="7 Marcador de contenido"/>
          <p:cNvGraphicFramePr>
            <a:graphicFrameLocks noGrp="1"/>
          </p:cNvGraphicFramePr>
          <p:nvPr>
            <p:ph idx="1"/>
            <p:extLst>
              <p:ext uri="{D42A27DB-BD31-4B8C-83A1-F6EECF244321}">
                <p14:modId xmlns:p14="http://schemas.microsoft.com/office/powerpoint/2010/main" val="2431412916"/>
              </p:ext>
            </p:extLst>
          </p:nvPr>
        </p:nvGraphicFramePr>
        <p:xfrm>
          <a:off x="457200" y="1268761"/>
          <a:ext cx="8157592" cy="2941320"/>
        </p:xfrm>
        <a:graphic>
          <a:graphicData uri="http://schemas.openxmlformats.org/drawingml/2006/table">
            <a:tbl>
              <a:tblPr firstRow="1" bandRow="1">
                <a:tableStyleId>{93296810-A885-4BE3-A3E7-6D5BEEA58F35}</a:tableStyleId>
              </a:tblPr>
              <a:tblGrid>
                <a:gridCol w="2495004">
                  <a:extLst>
                    <a:ext uri="{9D8B030D-6E8A-4147-A177-3AD203B41FA5}">
                      <a16:colId xmlns:a16="http://schemas.microsoft.com/office/drawing/2014/main" val="20000"/>
                    </a:ext>
                  </a:extLst>
                </a:gridCol>
                <a:gridCol w="2831294">
                  <a:extLst>
                    <a:ext uri="{9D8B030D-6E8A-4147-A177-3AD203B41FA5}">
                      <a16:colId xmlns:a16="http://schemas.microsoft.com/office/drawing/2014/main" val="20001"/>
                    </a:ext>
                  </a:extLst>
                </a:gridCol>
                <a:gridCol w="2831294">
                  <a:extLst>
                    <a:ext uri="{9D8B030D-6E8A-4147-A177-3AD203B41FA5}">
                      <a16:colId xmlns:a16="http://schemas.microsoft.com/office/drawing/2014/main" val="20002"/>
                    </a:ext>
                  </a:extLst>
                </a:gridCol>
              </a:tblGrid>
              <a:tr h="441883">
                <a:tc>
                  <a:txBody>
                    <a:bodyPr/>
                    <a:lstStyle/>
                    <a:p>
                      <a:pPr algn="ctr"/>
                      <a:r>
                        <a:rPr lang="es-ES" sz="1400" dirty="0">
                          <a:latin typeface="Montserrat Medium" panose="00000600000000000000" pitchFamily="50" charset="0"/>
                        </a:rPr>
                        <a:t>INTENDENTES</a:t>
                      </a:r>
                      <a:endParaRPr lang="es-MX" sz="1400" dirty="0">
                        <a:latin typeface="Montserrat Medium" panose="00000600000000000000" pitchFamily="50" charset="0"/>
                      </a:endParaRPr>
                    </a:p>
                  </a:txBody>
                  <a:tcPr>
                    <a:solidFill>
                      <a:srgbClr val="40AA87"/>
                    </a:solidFill>
                  </a:tcPr>
                </a:tc>
                <a:tc>
                  <a:txBody>
                    <a:bodyPr/>
                    <a:lstStyle/>
                    <a:p>
                      <a:pPr algn="ctr"/>
                      <a:r>
                        <a:rPr lang="es-MX" sz="1400" dirty="0">
                          <a:latin typeface="Montserrat Medium" panose="00000600000000000000" pitchFamily="50" charset="0"/>
                        </a:rPr>
                        <a:t>VELADORES </a:t>
                      </a:r>
                    </a:p>
                  </a:txBody>
                  <a:tcPr>
                    <a:solidFill>
                      <a:srgbClr val="40AA87"/>
                    </a:solidFill>
                  </a:tcPr>
                </a:tc>
                <a:tc>
                  <a:txBody>
                    <a:bodyPr/>
                    <a:lstStyle/>
                    <a:p>
                      <a:pPr algn="ctr"/>
                      <a:r>
                        <a:rPr lang="es-MX" sz="1400" dirty="0">
                          <a:latin typeface="Montserrat Medium" panose="00000600000000000000" pitchFamily="50" charset="0"/>
                        </a:rPr>
                        <a:t>OPERADORES</a:t>
                      </a:r>
                      <a:r>
                        <a:rPr lang="es-MX" sz="1400" baseline="0" dirty="0">
                          <a:latin typeface="Montserrat Medium" panose="00000600000000000000" pitchFamily="50" charset="0"/>
                        </a:rPr>
                        <a:t> DE  COPIADORAS</a:t>
                      </a:r>
                      <a:endParaRPr lang="es-MX" sz="1400" dirty="0">
                        <a:latin typeface="Montserrat Medium" panose="00000600000000000000" pitchFamily="50" charset="0"/>
                      </a:endParaRPr>
                    </a:p>
                  </a:txBody>
                  <a:tcPr>
                    <a:solidFill>
                      <a:srgbClr val="40AA87"/>
                    </a:solidFill>
                  </a:tcPr>
                </a:tc>
                <a:extLst>
                  <a:ext uri="{0D108BD9-81ED-4DB2-BD59-A6C34878D82A}">
                    <a16:rowId xmlns:a16="http://schemas.microsoft.com/office/drawing/2014/main" val="10000"/>
                  </a:ext>
                </a:extLst>
              </a:tr>
              <a:tr h="22224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900" b="0" dirty="0">
                          <a:solidFill>
                            <a:schemeClr val="tx1"/>
                          </a:solidFill>
                          <a:latin typeface="Montserrat Light" panose="00000400000000000000" pitchFamily="50" charset="0"/>
                        </a:rPr>
                        <a:t>José</a:t>
                      </a:r>
                      <a:r>
                        <a:rPr lang="es-ES" sz="900" b="0" baseline="0" dirty="0">
                          <a:solidFill>
                            <a:schemeClr val="tx1"/>
                          </a:solidFill>
                          <a:latin typeface="Montserrat Light" panose="00000400000000000000" pitchFamily="50" charset="0"/>
                        </a:rPr>
                        <a:t> Ventura Reyna Juárez SO10</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Norma Verónica Galindo García SO07</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Erika Janeth García Méndez SO07</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María Antonia Ramírez Cedillo SO07</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Elva Ramírez González SO08</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José Guadalupe Faz </a:t>
                      </a:r>
                      <a:r>
                        <a:rPr lang="es-ES" sz="900" b="0" baseline="0" dirty="0" err="1">
                          <a:solidFill>
                            <a:schemeClr val="tx1"/>
                          </a:solidFill>
                          <a:latin typeface="Montserrat Light" panose="00000400000000000000" pitchFamily="50" charset="0"/>
                        </a:rPr>
                        <a:t>Escareño</a:t>
                      </a:r>
                      <a:r>
                        <a:rPr lang="es-ES" sz="900" b="0" baseline="0" dirty="0">
                          <a:solidFill>
                            <a:schemeClr val="tx1"/>
                          </a:solidFill>
                          <a:latin typeface="Montserrat Light" panose="00000400000000000000" pitchFamily="50" charset="0"/>
                        </a:rPr>
                        <a:t> SO10</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José Luis González Pinales SO07</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Irma Rodríguez Bazaldua CTE01</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Magdalena Sánchez Hernández SO07</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María Isabel Arellano flores SO06</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Genaro Morín Garza SO08</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David Martínez Carrizales SO07</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Edgar Fabián Mata Rodríguez SO09</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0" baseline="0" dirty="0">
                        <a:solidFill>
                          <a:schemeClr val="tx1"/>
                        </a:solidFill>
                        <a:latin typeface="Montserrat Light" panose="00000400000000000000"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0" baseline="0" dirty="0">
                        <a:solidFill>
                          <a:schemeClr val="tx1"/>
                        </a:solidFill>
                        <a:latin typeface="Montserrat Light" panose="00000400000000000000" pitchFamily="50"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0" dirty="0">
                        <a:solidFill>
                          <a:schemeClr val="tx1"/>
                        </a:solidFill>
                        <a:latin typeface="Montserrat Light" panose="00000400000000000000" pitchFamily="50" charset="0"/>
                      </a:endParaRPr>
                    </a:p>
                  </a:txBody>
                  <a:tcPr>
                    <a:solidFill>
                      <a:srgbClr val="40AA87"/>
                    </a:solidFill>
                  </a:tcPr>
                </a:tc>
                <a:tc>
                  <a:txBody>
                    <a:bodyPr/>
                    <a:lstStyle/>
                    <a:p>
                      <a:r>
                        <a:rPr lang="es-ES" sz="900" b="0" dirty="0">
                          <a:solidFill>
                            <a:schemeClr val="tx1"/>
                          </a:solidFill>
                          <a:latin typeface="Montserrat Light" panose="00000400000000000000" pitchFamily="50" charset="0"/>
                        </a:rPr>
                        <a:t>José Miguel García Espinoza SO15</a:t>
                      </a:r>
                    </a:p>
                    <a:p>
                      <a:r>
                        <a:rPr lang="es-ES" sz="900" b="0" dirty="0">
                          <a:solidFill>
                            <a:schemeClr val="tx1"/>
                          </a:solidFill>
                          <a:latin typeface="Montserrat Light" panose="00000400000000000000" pitchFamily="50" charset="0"/>
                        </a:rPr>
                        <a:t>Jesús</a:t>
                      </a:r>
                      <a:r>
                        <a:rPr lang="es-ES" sz="900" b="0" baseline="0" dirty="0">
                          <a:solidFill>
                            <a:schemeClr val="tx1"/>
                          </a:solidFill>
                          <a:latin typeface="Montserrat Light" panose="00000400000000000000" pitchFamily="50" charset="0"/>
                        </a:rPr>
                        <a:t> Martín García Fierro CTE02</a:t>
                      </a:r>
                    </a:p>
                    <a:p>
                      <a:r>
                        <a:rPr lang="es-ES" sz="900" b="0" baseline="0" dirty="0">
                          <a:solidFill>
                            <a:schemeClr val="tx1"/>
                          </a:solidFill>
                          <a:latin typeface="Montserrat Light" panose="00000400000000000000" pitchFamily="50" charset="0"/>
                        </a:rPr>
                        <a:t>Sergio Morín González SO07</a:t>
                      </a:r>
                    </a:p>
                    <a:p>
                      <a:r>
                        <a:rPr lang="es-ES" sz="900" b="0" baseline="0" dirty="0">
                          <a:solidFill>
                            <a:schemeClr val="tx1"/>
                          </a:solidFill>
                          <a:latin typeface="Montserrat Light" panose="00000400000000000000" pitchFamily="50" charset="0"/>
                        </a:rPr>
                        <a:t>Norma Idalia Tovar Báez SO12</a:t>
                      </a:r>
                      <a:endParaRPr lang="es-ES" sz="900" b="0" dirty="0">
                        <a:solidFill>
                          <a:schemeClr val="tx1"/>
                        </a:solidFill>
                        <a:latin typeface="Montserrat Light" panose="00000400000000000000" pitchFamily="50" charset="0"/>
                      </a:endParaRPr>
                    </a:p>
                  </a:txBody>
                  <a:tcPr>
                    <a:solidFill>
                      <a:srgbClr val="40AA87"/>
                    </a:solidFill>
                  </a:tcPr>
                </a:tc>
                <a:tc>
                  <a:txBody>
                    <a:bodyPr/>
                    <a:lstStyle/>
                    <a:p>
                      <a:r>
                        <a:rPr lang="es-MX" sz="900" b="0" baseline="0" dirty="0">
                          <a:solidFill>
                            <a:schemeClr val="tx1"/>
                          </a:solidFill>
                          <a:latin typeface="Montserrat Light" panose="00000400000000000000" pitchFamily="50" charset="0"/>
                        </a:rPr>
                        <a:t>Manuel Rosales Casillas SO10</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Hilario Ernesto Sánchez Marín SO08</a:t>
                      </a:r>
                    </a:p>
                    <a:p>
                      <a:pPr marL="0" marR="0" indent="0" algn="l" defTabSz="914400" rtl="0" eaLnBrk="1" fontAlgn="auto" latinLnBrk="0" hangingPunct="1">
                        <a:lnSpc>
                          <a:spcPct val="100000"/>
                        </a:lnSpc>
                        <a:spcBef>
                          <a:spcPts val="0"/>
                        </a:spcBef>
                        <a:spcAft>
                          <a:spcPts val="0"/>
                        </a:spcAft>
                        <a:buClrTx/>
                        <a:buSzTx/>
                        <a:buFontTx/>
                        <a:buNone/>
                        <a:tabLst/>
                        <a:defRPr/>
                      </a:pPr>
                      <a:r>
                        <a:rPr lang="es-ES" sz="900" b="0" baseline="0" dirty="0">
                          <a:solidFill>
                            <a:schemeClr val="tx1"/>
                          </a:solidFill>
                          <a:latin typeface="Montserrat Light" panose="00000400000000000000" pitchFamily="50" charset="0"/>
                        </a:rPr>
                        <a:t>Félix Chávez Martínez SO13</a:t>
                      </a:r>
                    </a:p>
                    <a:p>
                      <a:endParaRPr lang="es-MX" sz="900" b="0" baseline="0" dirty="0">
                        <a:solidFill>
                          <a:schemeClr val="tx1"/>
                        </a:solidFill>
                        <a:latin typeface="Montserrat Light" panose="00000400000000000000" pitchFamily="50" charset="0"/>
                      </a:endParaRPr>
                    </a:p>
                  </a:txBody>
                  <a:tcPr>
                    <a:solidFill>
                      <a:srgbClr val="40AA87"/>
                    </a:solidFill>
                  </a:tcPr>
                </a:tc>
                <a:extLst>
                  <a:ext uri="{0D108BD9-81ED-4DB2-BD59-A6C34878D82A}">
                    <a16:rowId xmlns:a16="http://schemas.microsoft.com/office/drawing/2014/main" val="10001"/>
                  </a:ext>
                </a:extLst>
              </a:tr>
            </a:tbl>
          </a:graphicData>
        </a:graphic>
      </p:graphicFrame>
      <p:pic>
        <p:nvPicPr>
          <p:cNvPr id="11" name="Imagen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702" y="260648"/>
            <a:ext cx="619125" cy="619125"/>
          </a:xfrm>
          <a:prstGeom prst="rect">
            <a:avLst/>
          </a:prstGeom>
        </p:spPr>
      </p:pic>
      <p:sp>
        <p:nvSpPr>
          <p:cNvPr id="13" name="CuadroTexto 12"/>
          <p:cNvSpPr txBox="1"/>
          <p:nvPr/>
        </p:nvSpPr>
        <p:spPr>
          <a:xfrm>
            <a:off x="900681" y="332656"/>
            <a:ext cx="2807223" cy="954107"/>
          </a:xfrm>
          <a:prstGeom prst="rect">
            <a:avLst/>
          </a:prstGeom>
          <a:noFill/>
        </p:spPr>
        <p:txBody>
          <a:bodyPr wrap="square" rtlCol="0">
            <a:spAutoFit/>
          </a:bodyPr>
          <a:lstStyle/>
          <a:p>
            <a:pPr lvl="0" algn="ctr"/>
            <a:r>
              <a:rPr lang="es-MX" sz="1400" b="1" dirty="0">
                <a:latin typeface="Montserrat Medium"/>
              </a:rPr>
              <a:t>Estado Independiente, Libre y Soberano </a:t>
            </a:r>
          </a:p>
          <a:p>
            <a:pPr lvl="0" algn="ctr"/>
            <a:r>
              <a:rPr lang="es-MX" sz="1400" b="1" dirty="0">
                <a:latin typeface="Montserrat Medium"/>
              </a:rPr>
              <a:t>de Coahuila de Zaragoza</a:t>
            </a:r>
            <a:endParaRPr lang="es-ES" sz="1400" b="1" dirty="0">
              <a:latin typeface="Montserrat Medium"/>
            </a:endParaRPr>
          </a:p>
          <a:p>
            <a:endParaRPr lang="es-MX" sz="1400" dirty="0">
              <a:latin typeface="Montserrat Medium"/>
            </a:endParaRPr>
          </a:p>
        </p:txBody>
      </p:sp>
      <p:graphicFrame>
        <p:nvGraphicFramePr>
          <p:cNvPr id="7" name="7 Marcador de contenido"/>
          <p:cNvGraphicFramePr>
            <a:graphicFrameLocks/>
          </p:cNvGraphicFramePr>
          <p:nvPr>
            <p:extLst>
              <p:ext uri="{D42A27DB-BD31-4B8C-83A1-F6EECF244321}">
                <p14:modId xmlns:p14="http://schemas.microsoft.com/office/powerpoint/2010/main" val="1985821682"/>
              </p:ext>
            </p:extLst>
          </p:nvPr>
        </p:nvGraphicFramePr>
        <p:xfrm>
          <a:off x="457200" y="4335634"/>
          <a:ext cx="8147248" cy="893566"/>
        </p:xfrm>
        <a:graphic>
          <a:graphicData uri="http://schemas.openxmlformats.org/drawingml/2006/table">
            <a:tbl>
              <a:tblPr firstRow="1" bandRow="1">
                <a:tableStyleId>{93296810-A885-4BE3-A3E7-6D5BEEA58F35}</a:tableStyleId>
              </a:tblPr>
              <a:tblGrid>
                <a:gridCol w="4042792">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gridCol w="216024">
                  <a:extLst>
                    <a:ext uri="{9D8B030D-6E8A-4147-A177-3AD203B41FA5}">
                      <a16:colId xmlns:a16="http://schemas.microsoft.com/office/drawing/2014/main" val="20002"/>
                    </a:ext>
                  </a:extLst>
                </a:gridCol>
              </a:tblGrid>
              <a:tr h="2033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kern="1200" dirty="0">
                          <a:effectLst/>
                          <a:latin typeface="Montserrat Medium" panose="00000600000000000000" pitchFamily="50" charset="0"/>
                        </a:rPr>
                        <a:t>VIGILANTE DEL ESTACIONAMIENTO</a:t>
                      </a:r>
                    </a:p>
                  </a:txBody>
                  <a:tcPr>
                    <a:solidFill>
                      <a:srgbClr val="40AA87"/>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kern="1200" dirty="0">
                          <a:effectLst/>
                          <a:latin typeface="Montserrat Medium" panose="00000600000000000000" pitchFamily="50" charset="0"/>
                        </a:rPr>
                        <a:t>AUXILIARES</a:t>
                      </a:r>
                    </a:p>
                  </a:txBody>
                  <a:tcPr>
                    <a:solidFill>
                      <a:srgbClr val="40AA87"/>
                    </a:solidFill>
                  </a:tcPr>
                </a:tc>
                <a:tc>
                  <a:txBody>
                    <a:bodyPr/>
                    <a:lstStyle/>
                    <a:p>
                      <a:pPr algn="ctr"/>
                      <a:endParaRPr lang="es-MX" sz="1400" dirty="0">
                        <a:latin typeface="Verdana" pitchFamily="34" charset="0"/>
                      </a:endParaRPr>
                    </a:p>
                  </a:txBody>
                  <a:tcPr>
                    <a:solidFill>
                      <a:srgbClr val="40AA87"/>
                    </a:solidFill>
                  </a:tcPr>
                </a:tc>
                <a:extLst>
                  <a:ext uri="{0D108BD9-81ED-4DB2-BD59-A6C34878D82A}">
                    <a16:rowId xmlns:a16="http://schemas.microsoft.com/office/drawing/2014/main" val="10000"/>
                  </a:ext>
                </a:extLst>
              </a:tr>
              <a:tr h="5887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900" b="0" baseline="0" dirty="0">
                          <a:solidFill>
                            <a:schemeClr val="tx1"/>
                          </a:solidFill>
                          <a:latin typeface="Montserrat Light" panose="00000400000000000000" pitchFamily="50" charset="0"/>
                        </a:rPr>
                        <a:t>José Arturo Vargas Aguilón CTE01</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900" b="0" baseline="0" dirty="0">
                        <a:solidFill>
                          <a:schemeClr val="tx1"/>
                        </a:solidFill>
                        <a:latin typeface="Montserrat Medium"/>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0" dirty="0">
                        <a:solidFill>
                          <a:schemeClr val="tx1"/>
                        </a:solidFill>
                        <a:latin typeface="Montserrat Medium"/>
                      </a:endParaRPr>
                    </a:p>
                  </a:txBody>
                  <a:tcPr>
                    <a:solidFill>
                      <a:srgbClr val="40AA87"/>
                    </a:solidFill>
                  </a:tcPr>
                </a:tc>
                <a:tc>
                  <a:txBody>
                    <a:bodyPr/>
                    <a:lstStyle/>
                    <a:p>
                      <a:r>
                        <a:rPr lang="es-ES" sz="900" b="0" dirty="0">
                          <a:solidFill>
                            <a:schemeClr val="tx1"/>
                          </a:solidFill>
                          <a:latin typeface="Montserrat Light"/>
                        </a:rPr>
                        <a:t>Abner</a:t>
                      </a:r>
                      <a:r>
                        <a:rPr lang="es-ES" sz="900" b="0" baseline="0" dirty="0">
                          <a:solidFill>
                            <a:schemeClr val="tx1"/>
                          </a:solidFill>
                          <a:latin typeface="Montserrat Light"/>
                        </a:rPr>
                        <a:t> Eduardo Acevedo Flores CTE02</a:t>
                      </a:r>
                    </a:p>
                    <a:p>
                      <a:r>
                        <a:rPr lang="es-ES" sz="900" b="0" baseline="0" dirty="0">
                          <a:solidFill>
                            <a:schemeClr val="tx1"/>
                          </a:solidFill>
                          <a:latin typeface="Montserrat Light"/>
                        </a:rPr>
                        <a:t>Gabriel Salmerón Narro CMM04</a:t>
                      </a:r>
                      <a:endParaRPr lang="es-ES" sz="900" b="0" dirty="0">
                        <a:solidFill>
                          <a:schemeClr val="tx1"/>
                        </a:solidFill>
                        <a:latin typeface="Montserrat Light"/>
                      </a:endParaRPr>
                    </a:p>
                  </a:txBody>
                  <a:tcPr>
                    <a:solidFill>
                      <a:srgbClr val="40AA87"/>
                    </a:solidFill>
                  </a:tcPr>
                </a:tc>
                <a:tc>
                  <a:txBody>
                    <a:bodyPr/>
                    <a:lstStyle/>
                    <a:p>
                      <a:endParaRPr lang="es-MX" sz="1200" b="0" baseline="0" dirty="0">
                        <a:solidFill>
                          <a:schemeClr val="tx1"/>
                        </a:solidFill>
                        <a:latin typeface="+mn-lt"/>
                      </a:endParaRPr>
                    </a:p>
                  </a:txBody>
                  <a:tcPr>
                    <a:solidFill>
                      <a:srgbClr val="40AA87"/>
                    </a:solidFill>
                  </a:tcPr>
                </a:tc>
                <a:extLst>
                  <a:ext uri="{0D108BD9-81ED-4DB2-BD59-A6C34878D82A}">
                    <a16:rowId xmlns:a16="http://schemas.microsoft.com/office/drawing/2014/main" val="10001"/>
                  </a:ext>
                </a:extLst>
              </a:tr>
            </a:tbl>
          </a:graphicData>
        </a:graphic>
      </p:graphicFrame>
      <p:pic>
        <p:nvPicPr>
          <p:cNvPr id="9" name="Imagen 8"/>
          <p:cNvPicPr/>
          <p:nvPr/>
        </p:nvPicPr>
        <p:blipFill rotWithShape="1">
          <a:blip r:embed="rId4" cstate="print">
            <a:extLst>
              <a:ext uri="{28A0092B-C50C-407E-A947-70E740481C1C}">
                <a14:useLocalDpi xmlns:a14="http://schemas.microsoft.com/office/drawing/2010/main" val="0"/>
              </a:ext>
            </a:extLst>
          </a:blip>
          <a:srcRect l="10785" t="21432" r="57108" b="25753"/>
          <a:stretch/>
        </p:blipFill>
        <p:spPr bwMode="auto">
          <a:xfrm>
            <a:off x="7236296" y="59670"/>
            <a:ext cx="969010" cy="1021080"/>
          </a:xfrm>
          <a:prstGeom prst="rect">
            <a:avLst/>
          </a:prstGeom>
          <a:ln>
            <a:noFill/>
          </a:ln>
          <a:extLst>
            <a:ext uri="{53640926-AAD7-44D8-BBD7-CCE9431645EC}">
              <a14:shadowObscured xmlns:a14="http://schemas.microsoft.com/office/drawing/2010/main"/>
            </a:ext>
          </a:extLst>
        </p:spPr>
      </p:pic>
      <p:sp>
        <p:nvSpPr>
          <p:cNvPr id="10" name="Rectángulo 9">
            <a:extLst>
              <a:ext uri="{FF2B5EF4-FFF2-40B4-BE49-F238E27FC236}">
                <a16:creationId xmlns:a16="http://schemas.microsoft.com/office/drawing/2014/main" id="{F38B9607-01CF-4451-B411-DCC54A51E5FE}"/>
              </a:ext>
            </a:extLst>
          </p:cNvPr>
          <p:cNvSpPr/>
          <p:nvPr/>
        </p:nvSpPr>
        <p:spPr>
          <a:xfrm>
            <a:off x="69964" y="5815478"/>
            <a:ext cx="3691239" cy="584775"/>
          </a:xfrm>
          <a:prstGeom prst="rect">
            <a:avLst/>
          </a:prstGeom>
        </p:spPr>
        <p:txBody>
          <a:bodyPr wrap="square">
            <a:spAutoFit/>
          </a:bodyPr>
          <a:lstStyle/>
          <a:p>
            <a:pPr lvl="0" algn="ctr"/>
            <a:r>
              <a:rPr lang="es-MX" sz="800" dirty="0">
                <a:latin typeface="Montserrat Medium" panose="00000600000000000000"/>
              </a:rPr>
              <a:t>NOTA: A LA FECHA NO HAY VACANTES, A LA ESPERA </a:t>
            </a:r>
          </a:p>
          <a:p>
            <a:pPr lvl="0" algn="ctr"/>
            <a:r>
              <a:rPr lang="es-MX" sz="800" dirty="0">
                <a:latin typeface="Montserrat Medium" panose="00000600000000000000"/>
              </a:rPr>
              <a:t>DE VERIFICACIÓN CON LA SECRETARIA DE FINANZAS</a:t>
            </a:r>
          </a:p>
          <a:p>
            <a:pPr lvl="0" algn="ctr"/>
            <a:endParaRPr lang="es-MX" sz="800" dirty="0">
              <a:latin typeface="Montserrat Medium" panose="00000600000000000000"/>
            </a:endParaRPr>
          </a:p>
          <a:p>
            <a:pPr lvl="0" algn="ctr"/>
            <a:endParaRPr lang="es-MX" sz="800" dirty="0">
              <a:latin typeface="Montserrat Medium" panose="00000600000000000000"/>
            </a:endParaRPr>
          </a:p>
        </p:txBody>
      </p:sp>
    </p:spTree>
    <p:extLst>
      <p:ext uri="{BB962C8B-B14F-4D97-AF65-F5344CB8AC3E}">
        <p14:creationId xmlns:p14="http://schemas.microsoft.com/office/powerpoint/2010/main" val="4011485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a:bodyPr>
          <a:lstStyle/>
          <a:p>
            <a:pPr marL="0" indent="0" algn="ctr">
              <a:buNone/>
            </a:pPr>
            <a:r>
              <a:rPr lang="es-MX" sz="2800" b="1" dirty="0">
                <a:solidFill>
                  <a:srgbClr val="40AA87"/>
                </a:solidFill>
                <a:latin typeface="Montserrat Medium" panose="00000600000000000000" pitchFamily="50" charset="0"/>
              </a:rPr>
              <a:t>DIPUTADOS</a:t>
            </a:r>
          </a:p>
          <a:p>
            <a:pPr marL="0" indent="0" algn="ctr">
              <a:buNone/>
            </a:pPr>
            <a:endParaRPr lang="es-MX" sz="2800" dirty="0">
              <a:solidFill>
                <a:srgbClr val="40AA87"/>
              </a:solidFill>
              <a:latin typeface="Montserrat Medium" panose="00000600000000000000" pitchFamily="50" charset="0"/>
            </a:endParaRPr>
          </a:p>
          <a:p>
            <a:pPr marL="0" indent="0">
              <a:buNone/>
            </a:pPr>
            <a:r>
              <a:rPr lang="es-MX" sz="1400" dirty="0">
                <a:latin typeface="Montserrat Light" panose="00000400000000000000" pitchFamily="50" charset="0"/>
              </a:rPr>
              <a:t>El Poder Legislativo se deposita en una asamblea que se denomina Congreso del Estado Independiente, Libre y Soberano de Coahuila de Zaragoza.</a:t>
            </a:r>
          </a:p>
          <a:p>
            <a:pPr marL="0" indent="0">
              <a:buNone/>
            </a:pPr>
            <a:endParaRPr lang="es-MX" sz="1400" dirty="0">
              <a:latin typeface="Montserrat Light" panose="00000400000000000000" pitchFamily="50" charset="0"/>
            </a:endParaRPr>
          </a:p>
          <a:p>
            <a:pPr marL="0" indent="0">
              <a:buNone/>
            </a:pPr>
            <a:r>
              <a:rPr lang="es-MX" sz="1400" dirty="0">
                <a:latin typeface="Montserrat Light" panose="00000400000000000000" pitchFamily="50" charset="0"/>
              </a:rPr>
              <a:t>El Congreso del Estado se renovará en su totalidad cada tres años y se integrará con dieciséis diputados electos según el principio de mayoría relativa mediante el sistema de distritos electorales, y con nueve diputados electos bajo el principio de El ejercicio de las funciones de los diputados en la asamblea durante el periodo constitucional para el que fueron electos constituye una Legislatura, la que se identificará con el número ordinal consecutivo que le corresponda.  </a:t>
            </a:r>
          </a:p>
          <a:p>
            <a:pPr marL="0" indent="0">
              <a:buNone/>
            </a:pPr>
            <a:endParaRPr lang="es-MX" sz="1400" dirty="0">
              <a:latin typeface="Montserrat Light" panose="00000400000000000000" pitchFamily="50" charset="0"/>
            </a:endParaRPr>
          </a:p>
          <a:p>
            <a:pPr marL="0" indent="0">
              <a:buNone/>
            </a:pPr>
            <a:r>
              <a:rPr lang="es-MX" sz="1400" dirty="0">
                <a:latin typeface="Montserrat Light" panose="00000400000000000000" pitchFamily="50" charset="0"/>
              </a:rPr>
              <a:t>Las acciones individuales de los diputados no constituyen un acto del Poder Legislativo y solo tendrán su representación cuando así lo exprese la Ley Orgánica del Congreso del Estado o por comisión otorgada por el Pleno y en sus recesos por la Diputación Permanente. </a:t>
            </a:r>
          </a:p>
          <a:p>
            <a:pPr marL="0" indent="0">
              <a:buNone/>
            </a:pPr>
            <a:endParaRPr lang="es-MX" sz="1400" dirty="0">
              <a:latin typeface="Montserrat Light" panose="00000400000000000000" pitchFamily="50" charset="0"/>
            </a:endParaRPr>
          </a:p>
          <a:p>
            <a:pPr marL="0" indent="0">
              <a:buNone/>
            </a:pPr>
            <a:r>
              <a:rPr lang="es-MX" sz="1400" dirty="0">
                <a:latin typeface="Montserrat Light" panose="00000400000000000000" pitchFamily="50" charset="0"/>
              </a:rPr>
              <a:t>El Pleno del Congreso del Estado se conformará con los veinticinco diputados que integran la Legislatura, conforme a la Constitución del Estado. </a:t>
            </a:r>
          </a:p>
          <a:p>
            <a:pPr marL="0" indent="0">
              <a:buNone/>
            </a:pPr>
            <a:endParaRPr lang="es-MX" sz="1400" dirty="0">
              <a:latin typeface="Montserrat Light" panose="00000400000000000000" pitchFamily="50" charset="0"/>
            </a:endParaRPr>
          </a:p>
          <a:p>
            <a:endParaRPr lang="es-MX" sz="1400" dirty="0">
              <a:latin typeface="Montserrat Light" panose="00000400000000000000" pitchFamily="50" charset="0"/>
            </a:endParaRPr>
          </a:p>
        </p:txBody>
      </p:sp>
    </p:spTree>
    <p:extLst>
      <p:ext uri="{BB962C8B-B14F-4D97-AF65-F5344CB8AC3E}">
        <p14:creationId xmlns:p14="http://schemas.microsoft.com/office/powerpoint/2010/main" val="338201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6 Rectángulo"/>
          <p:cNvSpPr/>
          <p:nvPr/>
        </p:nvSpPr>
        <p:spPr>
          <a:xfrm>
            <a:off x="6579446" y="1321023"/>
            <a:ext cx="1790234" cy="276999"/>
          </a:xfrm>
          <a:prstGeom prst="rect">
            <a:avLst/>
          </a:prstGeom>
          <a:noFill/>
        </p:spPr>
        <p:txBody>
          <a:bodyPr wrap="none" lIns="91440" tIns="45720" rIns="91440" bIns="45720">
            <a:spAutoFit/>
          </a:bodyPr>
          <a:lstStyle/>
          <a:p>
            <a:pPr algn="ctr"/>
            <a:r>
              <a:rPr lang="es-ES" sz="1200" dirty="0">
                <a:latin typeface="Montserrat Medium" panose="00000600000000000000" pitchFamily="50" charset="0"/>
              </a:rPr>
              <a:t>JUNTA DE GOBIERNO</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p>
        </p:txBody>
      </p:sp>
      <p:pic>
        <p:nvPicPr>
          <p:cNvPr id="25" name="Imagen 24"/>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8" y="275694"/>
            <a:ext cx="969010" cy="1021080"/>
          </a:xfrm>
          <a:prstGeom prst="rect">
            <a:avLst/>
          </a:prstGeom>
          <a:ln>
            <a:noFill/>
          </a:ln>
          <a:extLst>
            <a:ext uri="{53640926-AAD7-44D8-BBD7-CCE9431645EC}">
              <a14:shadowObscured xmlns:a14="http://schemas.microsoft.com/office/drawing/2010/main"/>
            </a:ext>
          </a:extLst>
        </p:spPr>
      </p:pic>
      <p:grpSp>
        <p:nvGrpSpPr>
          <p:cNvPr id="5" name="Grupo 4"/>
          <p:cNvGrpSpPr/>
          <p:nvPr/>
        </p:nvGrpSpPr>
        <p:grpSpPr>
          <a:xfrm>
            <a:off x="130408" y="2095957"/>
            <a:ext cx="8963989" cy="3805318"/>
            <a:chOff x="130408" y="2095957"/>
            <a:chExt cx="8963989" cy="3805318"/>
          </a:xfrm>
        </p:grpSpPr>
        <p:sp>
          <p:nvSpPr>
            <p:cNvPr id="27" name="Rectángulo 26"/>
            <p:cNvSpPr/>
            <p:nvPr/>
          </p:nvSpPr>
          <p:spPr>
            <a:xfrm>
              <a:off x="179512" y="2132856"/>
              <a:ext cx="166423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0" name="CuadroTexto 39"/>
            <p:cNvSpPr txBox="1"/>
            <p:nvPr/>
          </p:nvSpPr>
          <p:spPr>
            <a:xfrm>
              <a:off x="130408" y="2132856"/>
              <a:ext cx="1777296" cy="9233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Eduardo Olmos Castro</a:t>
              </a:r>
            </a:p>
            <a:p>
              <a:pPr lvl="0" algn="ctr"/>
              <a:r>
                <a:rPr lang="es-MX" sz="900" dirty="0">
                  <a:latin typeface="Montserrat Light" panose="00000400000000000000" pitchFamily="50" charset="0"/>
                </a:rPr>
                <a:t>Coordinador del Grupo Parlamentario</a:t>
              </a:r>
            </a:p>
            <a:p>
              <a:pPr lvl="0" algn="ctr"/>
              <a:r>
                <a:rPr lang="es-MX" sz="900" dirty="0">
                  <a:latin typeface="Montserrat Light" panose="00000400000000000000" pitchFamily="50" charset="0"/>
                </a:rPr>
                <a:t>“Miguel Ramos Arizpe”</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49" name="Rectángulo 48"/>
            <p:cNvSpPr/>
            <p:nvPr/>
          </p:nvSpPr>
          <p:spPr>
            <a:xfrm>
              <a:off x="1950122" y="213285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0" name="Rectángulo 49"/>
            <p:cNvSpPr/>
            <p:nvPr/>
          </p:nvSpPr>
          <p:spPr>
            <a:xfrm>
              <a:off x="3699324" y="2132855"/>
              <a:ext cx="1756103" cy="1003855"/>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2" name="Rectángulo 61"/>
            <p:cNvSpPr/>
            <p:nvPr/>
          </p:nvSpPr>
          <p:spPr>
            <a:xfrm>
              <a:off x="5580112" y="213285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7" name="Rectángulo 66"/>
            <p:cNvSpPr/>
            <p:nvPr/>
          </p:nvSpPr>
          <p:spPr>
            <a:xfrm>
              <a:off x="7370816" y="213285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9" name="CuadroTexto 68"/>
            <p:cNvSpPr txBox="1"/>
            <p:nvPr/>
          </p:nvSpPr>
          <p:spPr>
            <a:xfrm>
              <a:off x="1781769" y="2132856"/>
              <a:ext cx="1853733" cy="1061829"/>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Lizbeth </a:t>
              </a:r>
              <a:r>
                <a:rPr lang="es-MX" sz="900" dirty="0" err="1">
                  <a:latin typeface="Montserrat Medium" panose="00000600000000000000" pitchFamily="50" charset="0"/>
                </a:rPr>
                <a:t>Ogazón</a:t>
              </a:r>
              <a:r>
                <a:rPr lang="es-MX" sz="900" dirty="0">
                  <a:latin typeface="Montserrat Medium" panose="00000600000000000000" pitchFamily="50" charset="0"/>
                </a:rPr>
                <a:t> Nava</a:t>
              </a:r>
            </a:p>
            <a:p>
              <a:pPr lvl="0" algn="ctr"/>
              <a:r>
                <a:rPr lang="es-MX" sz="900" dirty="0">
                  <a:latin typeface="Montserrat Light" panose="00000400000000000000" pitchFamily="50" charset="0"/>
                </a:rPr>
                <a:t>Coordinadora del Grupo Parlamentario</a:t>
              </a:r>
            </a:p>
            <a:p>
              <a:pPr lvl="0" algn="ctr"/>
              <a:r>
                <a:rPr lang="es-MX" sz="900" dirty="0">
                  <a:latin typeface="Montserrat Light" panose="00000400000000000000" pitchFamily="50" charset="0"/>
                </a:rPr>
                <a:t>“Movimiento </a:t>
              </a:r>
            </a:p>
            <a:p>
              <a:pPr lvl="0" algn="ctr"/>
              <a:r>
                <a:rPr lang="es-MX" sz="900" dirty="0">
                  <a:latin typeface="Montserrat Light" panose="00000400000000000000" pitchFamily="50" charset="0"/>
                </a:rPr>
                <a:t>Regeneración Nacional”</a:t>
              </a:r>
            </a:p>
            <a:p>
              <a:pPr lvl="0" algn="ctr"/>
              <a:r>
                <a:rPr lang="es-MX" sz="900" dirty="0">
                  <a:latin typeface="Montserrat Light" panose="00000400000000000000" pitchFamily="50" charset="0"/>
                </a:rPr>
                <a:t>MORENA</a:t>
              </a:r>
            </a:p>
            <a:p>
              <a:pPr lvl="0" algn="ctr"/>
              <a:r>
                <a:rPr lang="es-MX" sz="900" dirty="0">
                  <a:latin typeface="Montserrat Light" panose="00000400000000000000" pitchFamily="50" charset="0"/>
                </a:rPr>
                <a:t>CDIP01</a:t>
              </a:r>
            </a:p>
          </p:txBody>
        </p:sp>
        <p:sp>
          <p:nvSpPr>
            <p:cNvPr id="73" name="CuadroTexto 72"/>
            <p:cNvSpPr txBox="1"/>
            <p:nvPr/>
          </p:nvSpPr>
          <p:spPr>
            <a:xfrm>
              <a:off x="3650860" y="2095957"/>
              <a:ext cx="1784098" cy="1061829"/>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Rodolfo Gerardo </a:t>
              </a:r>
              <a:r>
                <a:rPr lang="es-MX" sz="900" dirty="0" err="1">
                  <a:latin typeface="Montserrat Medium" panose="00000600000000000000" pitchFamily="50" charset="0"/>
                </a:rPr>
                <a:t>Walss</a:t>
              </a:r>
              <a:r>
                <a:rPr lang="es-MX" sz="900" dirty="0">
                  <a:latin typeface="Montserrat Medium" panose="00000600000000000000" pitchFamily="50" charset="0"/>
                </a:rPr>
                <a:t> </a:t>
              </a:r>
              <a:r>
                <a:rPr lang="es-MX" sz="900" dirty="0" err="1">
                  <a:latin typeface="Montserrat Medium" panose="00000600000000000000" pitchFamily="50" charset="0"/>
                </a:rPr>
                <a:t>Aurioles</a:t>
              </a:r>
              <a:endParaRPr lang="es-MX" sz="900" dirty="0">
                <a:latin typeface="Montserrat Medium" panose="00000600000000000000" pitchFamily="50" charset="0"/>
              </a:endParaRPr>
            </a:p>
            <a:p>
              <a:pPr lvl="0" algn="ctr"/>
              <a:r>
                <a:rPr lang="es-MX" sz="900" dirty="0">
                  <a:latin typeface="Montserrat Light" panose="00000400000000000000" pitchFamily="50" charset="0"/>
                </a:rPr>
                <a:t>Coordinador del Grupo Parlamentario</a:t>
              </a:r>
            </a:p>
            <a:p>
              <a:pPr lvl="0" algn="ctr"/>
              <a:r>
                <a:rPr lang="es-MX" sz="900" dirty="0">
                  <a:latin typeface="Montserrat Light" panose="00000400000000000000" pitchFamily="50" charset="0"/>
                </a:rPr>
                <a:t>“Carlos Alberto Páez Falcón”</a:t>
              </a:r>
            </a:p>
            <a:p>
              <a:pPr lvl="0" algn="ctr"/>
              <a:r>
                <a:rPr lang="es-MX" sz="900" dirty="0">
                  <a:latin typeface="Montserrat Light" panose="00000400000000000000" pitchFamily="50" charset="0"/>
                </a:rPr>
                <a:t>PAN </a:t>
              </a:r>
            </a:p>
            <a:p>
              <a:pPr lvl="0" algn="ctr"/>
              <a:r>
                <a:rPr lang="es-MX" sz="900" dirty="0">
                  <a:latin typeface="Montserrat Light" panose="00000400000000000000" pitchFamily="50" charset="0"/>
                </a:rPr>
                <a:t>CDIP01</a:t>
              </a:r>
            </a:p>
          </p:txBody>
        </p:sp>
        <p:sp>
          <p:nvSpPr>
            <p:cNvPr id="77" name="CuadroTexto 76"/>
            <p:cNvSpPr txBox="1"/>
            <p:nvPr/>
          </p:nvSpPr>
          <p:spPr>
            <a:xfrm>
              <a:off x="5436096" y="2132856"/>
              <a:ext cx="1853733" cy="923330"/>
            </a:xfrm>
            <a:prstGeom prst="rect">
              <a:avLst/>
            </a:prstGeom>
            <a:noFill/>
            <a:ln>
              <a:noFill/>
            </a:ln>
          </p:spPr>
          <p:txBody>
            <a:bodyPr wrap="square" rtlCol="0">
              <a:spAutoFit/>
            </a:bodyPr>
            <a:lstStyle/>
            <a:p>
              <a:pPr algn="ctr"/>
              <a:r>
                <a:rPr lang="es-MX" sz="900" dirty="0" err="1">
                  <a:latin typeface="Montserrat Medium" panose="00000600000000000000" pitchFamily="50" charset="0"/>
                </a:rPr>
                <a:t>Dip</a:t>
              </a:r>
              <a:r>
                <a:rPr lang="es-MX" sz="900" dirty="0">
                  <a:latin typeface="Montserrat Medium" panose="00000600000000000000" pitchFamily="50" charset="0"/>
                </a:rPr>
                <a:t>. Yolanda Elizondo </a:t>
              </a:r>
              <a:r>
                <a:rPr lang="es-MX" sz="900" dirty="0" err="1">
                  <a:latin typeface="Montserrat Medium" panose="00000600000000000000" pitchFamily="50" charset="0"/>
                </a:rPr>
                <a:t>Maltos</a:t>
              </a:r>
              <a:endParaRPr lang="es-MX" sz="900" dirty="0">
                <a:latin typeface="Montserrat Medium" panose="00000600000000000000" pitchFamily="50" charset="0"/>
              </a:endParaRPr>
            </a:p>
            <a:p>
              <a:pPr lvl="0" algn="ctr"/>
              <a:r>
                <a:rPr lang="es-MX" sz="900" dirty="0">
                  <a:latin typeface="Montserrat Light" panose="00000400000000000000" pitchFamily="50" charset="0"/>
                </a:rPr>
                <a:t>Fracción Parlamentaria</a:t>
              </a:r>
            </a:p>
            <a:p>
              <a:pPr lvl="0" algn="ctr"/>
              <a:r>
                <a:rPr lang="es-MX" sz="900" dirty="0">
                  <a:latin typeface="Montserrat Light" panose="00000400000000000000" pitchFamily="50" charset="0"/>
                </a:rPr>
                <a:t>“Evaristo Pérez Arreola”</a:t>
              </a:r>
            </a:p>
            <a:p>
              <a:pPr lvl="0" algn="ctr"/>
              <a:r>
                <a:rPr lang="es-MX" sz="900" dirty="0">
                  <a:latin typeface="Montserrat Light" panose="00000400000000000000" pitchFamily="50" charset="0"/>
                </a:rPr>
                <a:t>UDC</a:t>
              </a:r>
            </a:p>
            <a:p>
              <a:pPr lvl="0" algn="ctr"/>
              <a:r>
                <a:rPr lang="es-MX" sz="900" dirty="0">
                  <a:latin typeface="Montserrat Light" panose="00000400000000000000" pitchFamily="50" charset="0"/>
                </a:rPr>
                <a:t>CDIP01</a:t>
              </a:r>
            </a:p>
          </p:txBody>
        </p:sp>
        <p:sp>
          <p:nvSpPr>
            <p:cNvPr id="80" name="CuadroTexto 79"/>
            <p:cNvSpPr txBox="1"/>
            <p:nvPr/>
          </p:nvSpPr>
          <p:spPr>
            <a:xfrm>
              <a:off x="7240664" y="2132856"/>
              <a:ext cx="1853733" cy="1061829"/>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Claudia Elvira Rodríguez Márquez</a:t>
              </a:r>
            </a:p>
            <a:p>
              <a:pPr lvl="0" algn="ctr"/>
              <a:r>
                <a:rPr lang="es-MX" sz="900" dirty="0">
                  <a:latin typeface="Montserrat Light" panose="00000400000000000000" pitchFamily="50" charset="0"/>
                </a:rPr>
                <a:t>Fracción Parlamentaria</a:t>
              </a:r>
            </a:p>
            <a:p>
              <a:pPr lvl="0" algn="ctr"/>
              <a:r>
                <a:rPr lang="es-MX" sz="900" dirty="0">
                  <a:latin typeface="Montserrat Light" panose="00000400000000000000" pitchFamily="50" charset="0"/>
                </a:rPr>
                <a:t>“Mario Molina </a:t>
              </a:r>
              <a:r>
                <a:rPr lang="es-MX" sz="900" dirty="0" err="1">
                  <a:latin typeface="Montserrat Light" panose="00000400000000000000" pitchFamily="50" charset="0"/>
                </a:rPr>
                <a:t>Pasquel</a:t>
              </a:r>
              <a:r>
                <a:rPr lang="es-MX" sz="900" dirty="0">
                  <a:latin typeface="Montserrat Light" panose="00000400000000000000" pitchFamily="50" charset="0"/>
                </a:rPr>
                <a:t>”</a:t>
              </a:r>
            </a:p>
            <a:p>
              <a:pPr lvl="0" algn="ctr"/>
              <a:r>
                <a:rPr lang="es-MX" sz="900" dirty="0">
                  <a:latin typeface="Montserrat Light" panose="00000400000000000000" pitchFamily="50" charset="0"/>
                </a:rPr>
                <a:t>Partido Verde </a:t>
              </a:r>
            </a:p>
            <a:p>
              <a:pPr lvl="0" algn="ctr"/>
              <a:r>
                <a:rPr lang="es-MX" sz="900" dirty="0">
                  <a:latin typeface="Montserrat Light" panose="00000400000000000000" pitchFamily="50" charset="0"/>
                </a:rPr>
                <a:t>Ecologista</a:t>
              </a:r>
            </a:p>
            <a:p>
              <a:pPr lvl="0" algn="ctr"/>
              <a:r>
                <a:rPr lang="es-MX" sz="900" dirty="0">
                  <a:latin typeface="Montserrat Light" panose="00000400000000000000" pitchFamily="50" charset="0"/>
                </a:rPr>
                <a:t>CDIP01</a:t>
              </a:r>
            </a:p>
          </p:txBody>
        </p:sp>
        <p:sp>
          <p:nvSpPr>
            <p:cNvPr id="28" name="Rectángulo 27"/>
            <p:cNvSpPr/>
            <p:nvPr/>
          </p:nvSpPr>
          <p:spPr>
            <a:xfrm>
              <a:off x="3784555" y="3501008"/>
              <a:ext cx="1575413"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p>
          </p:txBody>
        </p:sp>
        <p:sp>
          <p:nvSpPr>
            <p:cNvPr id="29" name="Rectángulo 28"/>
            <p:cNvSpPr/>
            <p:nvPr/>
          </p:nvSpPr>
          <p:spPr>
            <a:xfrm>
              <a:off x="3788675" y="4893163"/>
              <a:ext cx="1575413"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0" name="Rectángulo 29"/>
            <p:cNvSpPr/>
            <p:nvPr/>
          </p:nvSpPr>
          <p:spPr>
            <a:xfrm>
              <a:off x="222127" y="3521045"/>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1" name="Conector recto 30"/>
            <p:cNvCxnSpPr>
              <a:cxnSpLocks/>
              <a:stCxn id="28" idx="2"/>
            </p:cNvCxnSpPr>
            <p:nvPr/>
          </p:nvCxnSpPr>
          <p:spPr>
            <a:xfrm flipH="1">
              <a:off x="4570468" y="4509120"/>
              <a:ext cx="1794"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2" name="Rectángulo 1"/>
            <p:cNvSpPr/>
            <p:nvPr/>
          </p:nvSpPr>
          <p:spPr>
            <a:xfrm>
              <a:off x="3491880" y="3544560"/>
              <a:ext cx="2032512" cy="892552"/>
            </a:xfrm>
            <a:prstGeom prst="rect">
              <a:avLst/>
            </a:prstGeom>
            <a:ln>
              <a:noFill/>
            </a:ln>
          </p:spPr>
          <p:txBody>
            <a:bodyPr wrap="square">
              <a:spAutoFit/>
            </a:bodyPr>
            <a:lstStyle/>
            <a:p>
              <a:pPr lvl="0" algn="ctr"/>
              <a:r>
                <a:rPr lang="es-MX" sz="900" dirty="0">
                  <a:latin typeface="Montserrat Medium" panose="00000600000000000000"/>
                </a:rPr>
                <a:t>     Asesor Parlamentario</a:t>
              </a:r>
            </a:p>
            <a:p>
              <a:pPr lvl="0" algn="ctr"/>
              <a:r>
                <a:rPr lang="es-MX" sz="900" dirty="0">
                  <a:latin typeface="Montserrat Light" panose="00000400000000000000" pitchFamily="50" charset="0"/>
                </a:rPr>
                <a:t>  Griselda Martínez </a:t>
              </a:r>
            </a:p>
            <a:p>
              <a:pPr lvl="0" algn="ctr"/>
              <a:r>
                <a:rPr lang="es-MX" sz="900" dirty="0">
                  <a:latin typeface="Montserrat Light" panose="00000400000000000000" pitchFamily="50" charset="0"/>
                </a:rPr>
                <a:t>Pedraza</a:t>
              </a:r>
            </a:p>
            <a:p>
              <a:pPr lvl="0" algn="ctr"/>
              <a:r>
                <a:rPr lang="es-MX" sz="900" dirty="0">
                  <a:latin typeface="Montserrat Light" panose="00000400000000000000" pitchFamily="50" charset="0"/>
                </a:rPr>
                <a:t>CMM04</a:t>
              </a:r>
            </a:p>
            <a:p>
              <a:pPr lvl="0" algn="ctr"/>
              <a:endParaRPr lang="es-MX" sz="800" dirty="0"/>
            </a:p>
            <a:p>
              <a:pPr lvl="0" algn="ctr"/>
              <a:endParaRPr lang="es-MX" sz="800" dirty="0"/>
            </a:p>
          </p:txBody>
        </p:sp>
        <p:sp>
          <p:nvSpPr>
            <p:cNvPr id="32" name="Rectángulo 31"/>
            <p:cNvSpPr/>
            <p:nvPr/>
          </p:nvSpPr>
          <p:spPr>
            <a:xfrm>
              <a:off x="3222104" y="4950943"/>
              <a:ext cx="2574032" cy="892552"/>
            </a:xfrm>
            <a:prstGeom prst="rect">
              <a:avLst/>
            </a:prstGeom>
            <a:ln>
              <a:noFill/>
            </a:ln>
          </p:spPr>
          <p:txBody>
            <a:bodyPr wrap="square">
              <a:spAutoFit/>
            </a:bodyPr>
            <a:lstStyle/>
            <a:p>
              <a:pPr lvl="0" algn="ctr"/>
              <a:r>
                <a:rPr lang="es-MX" sz="900" dirty="0">
                  <a:latin typeface="Montserrat Medium" panose="00000600000000000000"/>
                </a:rPr>
                <a:t>       Asesor Parlamentario</a:t>
              </a:r>
            </a:p>
            <a:p>
              <a:pPr lvl="0" algn="ctr"/>
              <a:r>
                <a:rPr lang="es-MX" sz="900" dirty="0">
                  <a:latin typeface="Montserrat Light" panose="00000400000000000000" pitchFamily="50" charset="0"/>
                </a:rPr>
                <a:t>        Juan Gerardo Garza </a:t>
              </a:r>
            </a:p>
            <a:p>
              <a:pPr lvl="0" algn="ctr"/>
              <a:r>
                <a:rPr lang="es-MX" sz="900" dirty="0">
                  <a:latin typeface="Montserrat Light" panose="00000400000000000000" pitchFamily="50" charset="0"/>
                </a:rPr>
                <a:t>  Espinoza</a:t>
              </a:r>
            </a:p>
            <a:p>
              <a:pPr lvl="0" algn="ctr"/>
              <a:r>
                <a:rPr lang="es-MX" sz="900" dirty="0">
                  <a:latin typeface="Montserrat Light" panose="00000400000000000000" pitchFamily="50" charset="0"/>
                </a:rPr>
                <a:t>  CMM04</a:t>
              </a:r>
            </a:p>
            <a:p>
              <a:pPr lvl="0" algn="ctr"/>
              <a:endParaRPr lang="es-MX" sz="800" dirty="0">
                <a:latin typeface="Montserrat Medium" panose="00000600000000000000" pitchFamily="50" charset="0"/>
              </a:endParaRPr>
            </a:p>
            <a:p>
              <a:pPr lvl="0" algn="ctr"/>
              <a:endParaRPr lang="es-MX" sz="800" dirty="0"/>
            </a:p>
          </p:txBody>
        </p:sp>
      </p:grpSp>
      <p:sp>
        <p:nvSpPr>
          <p:cNvPr id="37" name="Rectángulo 36"/>
          <p:cNvSpPr/>
          <p:nvPr/>
        </p:nvSpPr>
        <p:spPr>
          <a:xfrm>
            <a:off x="7744" y="3558788"/>
            <a:ext cx="1950122" cy="892552"/>
          </a:xfrm>
          <a:prstGeom prst="rect">
            <a:avLst/>
          </a:prstGeom>
          <a:ln>
            <a:noFill/>
          </a:ln>
        </p:spPr>
        <p:txBody>
          <a:bodyPr wrap="square">
            <a:spAutoFit/>
          </a:bodyPr>
          <a:lstStyle/>
          <a:p>
            <a:pPr lvl="0" algn="ctr"/>
            <a:r>
              <a:rPr lang="es-MX" sz="900" dirty="0">
                <a:latin typeface="Montserrat Medium" panose="00000600000000000000"/>
              </a:rPr>
              <a:t>   Asesor Parlamentario</a:t>
            </a:r>
          </a:p>
          <a:p>
            <a:pPr lvl="0" algn="ctr"/>
            <a:r>
              <a:rPr lang="es-MX" sz="900" dirty="0">
                <a:latin typeface="Montserrat Light" panose="00000400000000000000" pitchFamily="50" charset="0"/>
              </a:rPr>
              <a:t>María Teresa de Jesús </a:t>
            </a:r>
          </a:p>
          <a:p>
            <a:pPr lvl="0" algn="ctr"/>
            <a:r>
              <a:rPr lang="es-MX" sz="900" dirty="0">
                <a:latin typeface="Montserrat Light" panose="00000400000000000000" pitchFamily="50" charset="0"/>
              </a:rPr>
              <a:t>Marines González</a:t>
            </a:r>
          </a:p>
          <a:p>
            <a:pPr lvl="0" algn="ctr"/>
            <a:r>
              <a:rPr lang="es-MX" sz="900" dirty="0">
                <a:latin typeface="Montserrat Light" panose="00000400000000000000" pitchFamily="50" charset="0"/>
              </a:rPr>
              <a:t>CMM07</a:t>
            </a:r>
          </a:p>
          <a:p>
            <a:pPr lvl="0" algn="ctr"/>
            <a:endParaRPr lang="es-MX" sz="800" dirty="0"/>
          </a:p>
          <a:p>
            <a:pPr lvl="0" algn="ctr"/>
            <a:endParaRPr lang="es-MX" sz="800" dirty="0"/>
          </a:p>
        </p:txBody>
      </p:sp>
      <p:sp>
        <p:nvSpPr>
          <p:cNvPr id="41" name="Rectángulo 40"/>
          <p:cNvSpPr/>
          <p:nvPr/>
        </p:nvSpPr>
        <p:spPr>
          <a:xfrm>
            <a:off x="5561637" y="3501008"/>
            <a:ext cx="1645070"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p>
        </p:txBody>
      </p:sp>
      <p:sp>
        <p:nvSpPr>
          <p:cNvPr id="43" name="Rectángulo 42"/>
          <p:cNvSpPr/>
          <p:nvPr/>
        </p:nvSpPr>
        <p:spPr>
          <a:xfrm>
            <a:off x="5436096" y="3573016"/>
            <a:ext cx="1799668" cy="892552"/>
          </a:xfrm>
          <a:prstGeom prst="rect">
            <a:avLst/>
          </a:prstGeom>
          <a:ln>
            <a:noFill/>
          </a:ln>
        </p:spPr>
        <p:txBody>
          <a:bodyPr wrap="square">
            <a:spAutoFit/>
          </a:bodyPr>
          <a:lstStyle/>
          <a:p>
            <a:pPr lvl="0" algn="ctr"/>
            <a:r>
              <a:rPr lang="es-MX" sz="900" dirty="0">
                <a:latin typeface="Montserrat Medium" panose="00000600000000000000"/>
              </a:rPr>
              <a:t>     Asesor Parlamentario</a:t>
            </a:r>
          </a:p>
          <a:p>
            <a:pPr lvl="0" algn="ctr"/>
            <a:r>
              <a:rPr lang="es-MX" sz="900" dirty="0">
                <a:latin typeface="Montserrat Light" panose="00000400000000000000" pitchFamily="50" charset="0"/>
              </a:rPr>
              <a:t>    Brenda Guadalupe</a:t>
            </a:r>
          </a:p>
          <a:p>
            <a:pPr lvl="0" algn="ctr"/>
            <a:r>
              <a:rPr lang="es-MX" sz="900" dirty="0">
                <a:latin typeface="Montserrat Light" panose="00000400000000000000" pitchFamily="50" charset="0"/>
              </a:rPr>
              <a:t>Delgadillo Sosa</a:t>
            </a:r>
          </a:p>
          <a:p>
            <a:pPr lvl="0" algn="ctr"/>
            <a:r>
              <a:rPr lang="es-MX" sz="900" dirty="0">
                <a:latin typeface="Montserrat Light" panose="00000400000000000000" pitchFamily="50" charset="0"/>
              </a:rPr>
              <a:t>CPR01</a:t>
            </a:r>
          </a:p>
          <a:p>
            <a:pPr lvl="0" algn="ctr"/>
            <a:endParaRPr lang="es-MX" sz="800" dirty="0"/>
          </a:p>
          <a:p>
            <a:pPr lvl="0" algn="ctr"/>
            <a:endParaRPr lang="es-MX" sz="800" dirty="0"/>
          </a:p>
        </p:txBody>
      </p:sp>
      <p:sp>
        <p:nvSpPr>
          <p:cNvPr id="34" name="Rectángulo 33"/>
          <p:cNvSpPr/>
          <p:nvPr/>
        </p:nvSpPr>
        <p:spPr>
          <a:xfrm>
            <a:off x="1958924" y="3501008"/>
            <a:ext cx="1575413"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p>
        </p:txBody>
      </p:sp>
      <p:sp>
        <p:nvSpPr>
          <p:cNvPr id="10" name="Rectángulo 9"/>
          <p:cNvSpPr/>
          <p:nvPr/>
        </p:nvSpPr>
        <p:spPr>
          <a:xfrm>
            <a:off x="1956808" y="3574757"/>
            <a:ext cx="1625556" cy="646331"/>
          </a:xfrm>
          <a:prstGeom prst="rect">
            <a:avLst/>
          </a:prstGeom>
        </p:spPr>
        <p:txBody>
          <a:bodyPr wrap="square">
            <a:spAutoFit/>
          </a:bodyPr>
          <a:lstStyle/>
          <a:p>
            <a:pPr lvl="0" algn="ctr"/>
            <a:r>
              <a:rPr lang="es-MX" sz="900" dirty="0">
                <a:latin typeface="Montserrat Medium" panose="00000600000000000000"/>
              </a:rPr>
              <a:t>Asesor Parlamentario</a:t>
            </a:r>
          </a:p>
          <a:p>
            <a:pPr lvl="0" algn="ctr"/>
            <a:r>
              <a:rPr lang="es-MX" sz="900" dirty="0">
                <a:latin typeface="Montserrat Light" panose="00000400000000000000"/>
              </a:rPr>
              <a:t>Leonardo David </a:t>
            </a:r>
          </a:p>
          <a:p>
            <a:pPr lvl="0" algn="ctr"/>
            <a:r>
              <a:rPr lang="es-MX" sz="900" dirty="0">
                <a:latin typeface="Montserrat Light" panose="00000400000000000000"/>
              </a:rPr>
              <a:t>Alvarado García</a:t>
            </a:r>
          </a:p>
          <a:p>
            <a:pPr lvl="0" algn="ctr"/>
            <a:r>
              <a:rPr lang="es-MX" sz="900" dirty="0">
                <a:latin typeface="Montserrat Light" panose="00000400000000000000" pitchFamily="50" charset="0"/>
              </a:rPr>
              <a:t>CSM02</a:t>
            </a:r>
            <a:endParaRPr lang="es-ES" sz="900" dirty="0">
              <a:latin typeface="Montserrat Light" panose="00000400000000000000" pitchFamily="50" charset="0"/>
            </a:endParaRPr>
          </a:p>
        </p:txBody>
      </p:sp>
      <p:sp>
        <p:nvSpPr>
          <p:cNvPr id="42" name="Rectángulo 41"/>
          <p:cNvSpPr/>
          <p:nvPr/>
        </p:nvSpPr>
        <p:spPr>
          <a:xfrm>
            <a:off x="5595316" y="4869160"/>
            <a:ext cx="1611391"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44" name="Conector recto 43"/>
          <p:cNvCxnSpPr/>
          <p:nvPr/>
        </p:nvCxnSpPr>
        <p:spPr>
          <a:xfrm flipH="1">
            <a:off x="5359968" y="5445224"/>
            <a:ext cx="235348" cy="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46" name="Rectángulo 45"/>
          <p:cNvSpPr/>
          <p:nvPr/>
        </p:nvSpPr>
        <p:spPr>
          <a:xfrm>
            <a:off x="5580111" y="4941168"/>
            <a:ext cx="1655653" cy="892552"/>
          </a:xfrm>
          <a:prstGeom prst="rect">
            <a:avLst/>
          </a:prstGeom>
          <a:ln>
            <a:noFill/>
          </a:ln>
        </p:spPr>
        <p:txBody>
          <a:bodyPr wrap="square">
            <a:spAutoFit/>
          </a:bodyPr>
          <a:lstStyle/>
          <a:p>
            <a:pPr lvl="0" algn="ctr"/>
            <a:r>
              <a:rPr lang="es-MX" sz="900" dirty="0">
                <a:latin typeface="Montserrat Medium" panose="00000600000000000000"/>
              </a:rPr>
              <a:t>     Asesor Parlamentario</a:t>
            </a:r>
          </a:p>
          <a:p>
            <a:pPr lvl="0" algn="ctr"/>
            <a:r>
              <a:rPr lang="es-MX" sz="900" dirty="0">
                <a:latin typeface="Montserrat Light" panose="00000400000000000000" pitchFamily="50" charset="0"/>
              </a:rPr>
              <a:t>Manuel Villarreal González</a:t>
            </a:r>
          </a:p>
          <a:p>
            <a:pPr lvl="0" algn="ctr"/>
            <a:r>
              <a:rPr lang="es-MX" sz="900" dirty="0">
                <a:latin typeface="Montserrat Light" panose="00000400000000000000" pitchFamily="50" charset="0"/>
              </a:rPr>
              <a:t>PR03</a:t>
            </a:r>
          </a:p>
          <a:p>
            <a:pPr lvl="0" algn="ctr"/>
            <a:endParaRPr lang="es-MX" sz="800" dirty="0"/>
          </a:p>
          <a:p>
            <a:pPr lvl="0" algn="ctr"/>
            <a:endParaRPr lang="es-MX" sz="800" dirty="0"/>
          </a:p>
        </p:txBody>
      </p:sp>
      <p:cxnSp>
        <p:nvCxnSpPr>
          <p:cNvPr id="45" name="Conector recto 44">
            <a:extLst>
              <a:ext uri="{FF2B5EF4-FFF2-40B4-BE49-F238E27FC236}">
                <a16:creationId xmlns:a16="http://schemas.microsoft.com/office/drawing/2014/main" id="{1477F0C6-A152-42A5-8964-C474D2250985}"/>
              </a:ext>
            </a:extLst>
          </p:cNvPr>
          <p:cNvCxnSpPr>
            <a:cxnSpLocks/>
          </p:cNvCxnSpPr>
          <p:nvPr/>
        </p:nvCxnSpPr>
        <p:spPr>
          <a:xfrm flipH="1">
            <a:off x="4566785" y="3136081"/>
            <a:ext cx="1794"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3A08B659-0DCF-42F0-9070-4CDB8F41D399}"/>
              </a:ext>
            </a:extLst>
          </p:cNvPr>
          <p:cNvCxnSpPr>
            <a:cxnSpLocks/>
          </p:cNvCxnSpPr>
          <p:nvPr/>
        </p:nvCxnSpPr>
        <p:spPr>
          <a:xfrm flipH="1">
            <a:off x="6372200" y="3142258"/>
            <a:ext cx="1794"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a:extLst>
              <a:ext uri="{FF2B5EF4-FFF2-40B4-BE49-F238E27FC236}">
                <a16:creationId xmlns:a16="http://schemas.microsoft.com/office/drawing/2014/main" id="{588D9C1A-2A5D-4013-A028-0A1885D9DC85}"/>
              </a:ext>
            </a:extLst>
          </p:cNvPr>
          <p:cNvCxnSpPr>
            <a:cxnSpLocks/>
          </p:cNvCxnSpPr>
          <p:nvPr/>
        </p:nvCxnSpPr>
        <p:spPr>
          <a:xfrm flipH="1">
            <a:off x="2712696" y="3142999"/>
            <a:ext cx="1794"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28C18F8C-F56F-48C8-9C79-4933286C6D18}"/>
              </a:ext>
            </a:extLst>
          </p:cNvPr>
          <p:cNvCxnSpPr>
            <a:cxnSpLocks/>
          </p:cNvCxnSpPr>
          <p:nvPr/>
        </p:nvCxnSpPr>
        <p:spPr>
          <a:xfrm flipH="1">
            <a:off x="1011628" y="3167861"/>
            <a:ext cx="1794"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3E6DB84E-37AB-4A24-A80D-4167407A3E30}"/>
              </a:ext>
            </a:extLst>
          </p:cNvPr>
          <p:cNvCxnSpPr>
            <a:cxnSpLocks/>
          </p:cNvCxnSpPr>
          <p:nvPr/>
        </p:nvCxnSpPr>
        <p:spPr>
          <a:xfrm flipH="1">
            <a:off x="2708635" y="4525089"/>
            <a:ext cx="1794"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36" name="Rectángulo 35">
            <a:extLst>
              <a:ext uri="{FF2B5EF4-FFF2-40B4-BE49-F238E27FC236}">
                <a16:creationId xmlns:a16="http://schemas.microsoft.com/office/drawing/2014/main" id="{FC3DD4B0-EAEB-49B5-867E-63FC6B75F514}"/>
              </a:ext>
            </a:extLst>
          </p:cNvPr>
          <p:cNvSpPr/>
          <p:nvPr/>
        </p:nvSpPr>
        <p:spPr>
          <a:xfrm>
            <a:off x="1920928" y="4863599"/>
            <a:ext cx="1575413"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p>
        </p:txBody>
      </p:sp>
      <p:sp>
        <p:nvSpPr>
          <p:cNvPr id="38" name="Rectángulo 37">
            <a:extLst>
              <a:ext uri="{FF2B5EF4-FFF2-40B4-BE49-F238E27FC236}">
                <a16:creationId xmlns:a16="http://schemas.microsoft.com/office/drawing/2014/main" id="{CCDB21CF-DC76-4821-A3FA-E00F2CAE0D9C}"/>
              </a:ext>
            </a:extLst>
          </p:cNvPr>
          <p:cNvSpPr/>
          <p:nvPr/>
        </p:nvSpPr>
        <p:spPr>
          <a:xfrm>
            <a:off x="1866324" y="4945114"/>
            <a:ext cx="1625556" cy="784830"/>
          </a:xfrm>
          <a:prstGeom prst="rect">
            <a:avLst/>
          </a:prstGeom>
        </p:spPr>
        <p:txBody>
          <a:bodyPr wrap="square">
            <a:spAutoFit/>
          </a:bodyPr>
          <a:lstStyle/>
          <a:p>
            <a:pPr lvl="0" algn="ctr"/>
            <a:r>
              <a:rPr lang="es-MX" sz="900" dirty="0">
                <a:latin typeface="Montserrat Medium" panose="00000600000000000000"/>
              </a:rPr>
              <a:t>Asesor Parlamentario</a:t>
            </a:r>
          </a:p>
          <a:p>
            <a:pPr lvl="0" algn="ctr"/>
            <a:r>
              <a:rPr lang="es-MX" sz="900" dirty="0">
                <a:latin typeface="Montserrat Medium" panose="00000600000000000000"/>
              </a:rPr>
              <a:t>Vicente Guerrero Rodríguez</a:t>
            </a:r>
          </a:p>
          <a:p>
            <a:pPr lvl="0" algn="ctr"/>
            <a:r>
              <a:rPr lang="es-MX" sz="900" dirty="0">
                <a:latin typeface="Montserrat Medium" panose="00000600000000000000"/>
              </a:rPr>
              <a:t>CPR02</a:t>
            </a:r>
          </a:p>
          <a:p>
            <a:pPr lvl="0" algn="ctr"/>
            <a:endParaRPr lang="es-ES" sz="900" dirty="0">
              <a:latin typeface="Montserrat Light" panose="00000400000000000000" pitchFamily="50" charset="0"/>
            </a:endParaRPr>
          </a:p>
        </p:txBody>
      </p:sp>
    </p:spTree>
    <p:extLst>
      <p:ext uri="{BB962C8B-B14F-4D97-AF65-F5344CB8AC3E}">
        <p14:creationId xmlns:p14="http://schemas.microsoft.com/office/powerpoint/2010/main" val="2283651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60648"/>
            <a:ext cx="8229600" cy="5865515"/>
          </a:xfrm>
        </p:spPr>
        <p:txBody>
          <a:bodyPr>
            <a:normAutofit fontScale="55000" lnSpcReduction="20000"/>
          </a:bodyPr>
          <a:lstStyle/>
          <a:p>
            <a:pPr marL="0" indent="0" algn="ctr">
              <a:buNone/>
            </a:pPr>
            <a:r>
              <a:rPr lang="es-MX" sz="2800" b="1" dirty="0">
                <a:solidFill>
                  <a:srgbClr val="40AA87"/>
                </a:solidFill>
                <a:latin typeface="Montserrat Medium" panose="00000600000000000000" pitchFamily="50" charset="0"/>
              </a:rPr>
              <a:t>DERECHOS</a:t>
            </a:r>
          </a:p>
          <a:p>
            <a:pPr marL="0" indent="0" algn="ctr">
              <a:buNone/>
            </a:pPr>
            <a:endParaRPr lang="es-MX" sz="2800" dirty="0">
              <a:solidFill>
                <a:srgbClr val="40AA87"/>
              </a:solidFill>
              <a:latin typeface="Montserrat Medium" panose="00000600000000000000" pitchFamily="50" charset="0"/>
            </a:endParaRPr>
          </a:p>
          <a:p>
            <a:pPr marL="0" indent="0">
              <a:buNone/>
            </a:pPr>
            <a:r>
              <a:rPr lang="es-MX" sz="2100" dirty="0">
                <a:latin typeface="Montserrat Light" panose="00000400000000000000" pitchFamily="50" charset="0"/>
              </a:rPr>
              <a:t>Son derechos de los diputados, además de los otorgados por la Constitución Política del Estado y otros ordenamientos legales aplicables, los siguientes: </a:t>
            </a:r>
          </a:p>
          <a:p>
            <a:pPr marL="0" indent="0">
              <a:buNone/>
            </a:pPr>
            <a:endParaRPr lang="es-MX" sz="2100" dirty="0">
              <a:latin typeface="Montserrat Light" panose="00000400000000000000" pitchFamily="50" charset="0"/>
            </a:endParaRPr>
          </a:p>
          <a:p>
            <a:r>
              <a:rPr lang="es-MX" sz="2100" dirty="0">
                <a:latin typeface="Montserrat Light" panose="00000400000000000000" pitchFamily="50" charset="0"/>
              </a:rPr>
              <a:t>Tener voz y voto en las sesiones del Pleno del Congreso y en las de la Diputación Permanente, cuando formen parte de la misma; así como en las reuniones de las comisiones permanentes y especiales y de los comités, en los que participen como integrantes;</a:t>
            </a:r>
          </a:p>
          <a:p>
            <a:endParaRPr lang="es-MX" sz="2100" dirty="0">
              <a:latin typeface="Montserrat Light" panose="00000400000000000000" pitchFamily="50" charset="0"/>
            </a:endParaRPr>
          </a:p>
          <a:p>
            <a:pPr lvl="0"/>
            <a:r>
              <a:rPr lang="es-MX" sz="2100" dirty="0">
                <a:latin typeface="Montserrat Light" panose="00000400000000000000" pitchFamily="50" charset="0"/>
              </a:rPr>
              <a:t>Ser integrantes de cuando menos una comisión o comité, pudiendo formar parte de más, sin que esta participación pueda exceder de cinco casos entre comisiones permanentes y comités;</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Asistir a los trabajos de cualquier comisión o comité del que no forme parte, con voz pero sin voto;</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Elegir y ser electos para integrar la Mesa Directiva y la Diputación Permanente del Congreso;</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Iniciar leyes y decretos y presentar proposiciones con puntos de acuerdo, así como intervenir en las discusiones y votaciones de los mismos;</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Formar parte de un grupo parlamentario, siempre y cuando se cumpla con los requisitos establecidos en la presente ley;</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Percibir por concepto de dieta, una remuneración que incluye en la misma, como parte integral, las prestaciones y viáticos que les permita desempeñar con decoro y eficacia su función. En ningún caso podrán percibir, durante su encargo o al finalizar este, retribuciones no autorizadas de manera expresa en el Presupuesto de Egresos, cualquiera que sea su denominación.</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Solicitar licencia para separarse del cargo en los términos de ley; y</a:t>
            </a:r>
          </a:p>
          <a:p>
            <a:pPr marL="0" indent="0">
              <a:buNone/>
            </a:pPr>
            <a:endParaRPr lang="es-MX" sz="2100" dirty="0">
              <a:latin typeface="Montserrat Light" panose="00000400000000000000" pitchFamily="50" charset="0"/>
            </a:endParaRPr>
          </a:p>
          <a:p>
            <a:pPr lvl="0"/>
            <a:r>
              <a:rPr lang="es-MX" sz="2100" dirty="0">
                <a:latin typeface="Montserrat Light" panose="00000400000000000000" pitchFamily="50" charset="0"/>
              </a:rPr>
              <a:t>Contar con los recursos materiales necesarios para el cumplimiento de sus funciones, de acuerdo a las posibilidades físicas, materiales y presupuestales del Congreso.</a:t>
            </a:r>
          </a:p>
          <a:p>
            <a:pPr marL="0" indent="0">
              <a:buNone/>
            </a:pPr>
            <a:endParaRPr lang="es-MX" dirty="0"/>
          </a:p>
        </p:txBody>
      </p:sp>
    </p:spTree>
    <p:extLst>
      <p:ext uri="{BB962C8B-B14F-4D97-AF65-F5344CB8AC3E}">
        <p14:creationId xmlns:p14="http://schemas.microsoft.com/office/powerpoint/2010/main" val="2794765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76672"/>
            <a:ext cx="8229600" cy="5649491"/>
          </a:xfrm>
        </p:spPr>
        <p:txBody>
          <a:bodyPr>
            <a:normAutofit fontScale="32500" lnSpcReduction="20000"/>
          </a:bodyPr>
          <a:lstStyle/>
          <a:p>
            <a:pPr marL="0" indent="0" algn="ctr">
              <a:buNone/>
            </a:pPr>
            <a:r>
              <a:rPr lang="es-MX" sz="4300" b="1" dirty="0">
                <a:solidFill>
                  <a:srgbClr val="40AA87"/>
                </a:solidFill>
                <a:latin typeface="Montserrat Medium" panose="00000600000000000000" pitchFamily="50" charset="0"/>
              </a:rPr>
              <a:t>OBLIGACIONES</a:t>
            </a:r>
          </a:p>
          <a:p>
            <a:pPr marL="0" indent="0" algn="ctr">
              <a:buNone/>
            </a:pPr>
            <a:endParaRPr lang="es-MX" dirty="0">
              <a:solidFill>
                <a:srgbClr val="40AA87"/>
              </a:solidFill>
              <a:latin typeface="Montserrat Medium" panose="00000600000000000000" pitchFamily="50" charset="0"/>
            </a:endParaRPr>
          </a:p>
          <a:p>
            <a:pPr marL="0" indent="0">
              <a:buNone/>
            </a:pPr>
            <a:r>
              <a:rPr lang="es-MX" sz="3700" dirty="0">
                <a:latin typeface="Montserrat Light" panose="00000400000000000000" pitchFamily="50" charset="0"/>
              </a:rPr>
              <a:t>Son obligaciones de los diputados, además de las impuestas por la Constitución Política del Estado y otros ordenamientos aplicables, las siguientes: </a:t>
            </a:r>
          </a:p>
          <a:p>
            <a:pPr lvl="0"/>
            <a:endParaRPr lang="es-MX" sz="3700" dirty="0">
              <a:latin typeface="Montserrat Light" panose="00000400000000000000" pitchFamily="50" charset="0"/>
            </a:endParaRPr>
          </a:p>
          <a:p>
            <a:pPr lvl="0"/>
            <a:r>
              <a:rPr lang="es-MX" sz="3700" dirty="0">
                <a:latin typeface="Montserrat Light" panose="00000400000000000000" pitchFamily="50" charset="0"/>
              </a:rPr>
              <a:t>Rendir la protesta de ley;</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Asistir a todas las sesiones del Pleno del Congreso y de la Diputación Permanente, cuando formen parte de la misma, así como a las reuniones de las comisiones legislativas permanentes y especiales y de los comités de los que formen parte, a fin de integrar el quórum en cada uno de los casos;  </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Rendir sus declaraciones patrimoniales en los términos de ley;</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Representar los intereses de los coahuilenses con relación a la actividad y gestión legislativa que desempeña;</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Difundir las actividades del Congreso, en congruencia con lo que esté asentado en el Diario de las Debates, que constituye el órgano oficial de difusión;</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Cumplir con diligencia los trabajos y representaciones que les sean encomendados por el Pleno del Congreso o la Diputación Permanente para los que sean designados;  </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Responder de sus actos y omisiones en los términos de ley;  </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Justificar ante la Mesa Directiva las inasistencias a las sesiones del Congreso; o ante la Diputación Permanente; o ante las Comisiones o Comités, cuando formen parte de las mismas; </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Informar a la Mesa Directiva o, en su caso, a la Diputación Permanente del Congreso, sobre el cumplimiento y resultados de las encomiendas, representaciones y comisiones especiales que se les asignen.</a:t>
            </a:r>
          </a:p>
          <a:p>
            <a:pPr marL="0" indent="0">
              <a:buNone/>
            </a:pPr>
            <a:endParaRPr lang="es-MX" dirty="0"/>
          </a:p>
          <a:p>
            <a:endParaRPr lang="es-MX" dirty="0"/>
          </a:p>
        </p:txBody>
      </p:sp>
    </p:spTree>
    <p:extLst>
      <p:ext uri="{BB962C8B-B14F-4D97-AF65-F5344CB8AC3E}">
        <p14:creationId xmlns:p14="http://schemas.microsoft.com/office/powerpoint/2010/main" val="549619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93507"/>
          </a:xfrm>
        </p:spPr>
        <p:txBody>
          <a:bodyPr>
            <a:normAutofit fontScale="47500" lnSpcReduction="20000"/>
          </a:bodyPr>
          <a:lstStyle/>
          <a:p>
            <a:pPr marL="0" indent="0" algn="ctr">
              <a:buNone/>
            </a:pPr>
            <a:r>
              <a:rPr lang="es-MX" b="1" dirty="0">
                <a:solidFill>
                  <a:srgbClr val="40AA87"/>
                </a:solidFill>
                <a:latin typeface="Montserrat Medium" panose="00000600000000000000" pitchFamily="50" charset="0"/>
              </a:rPr>
              <a:t>JUNTA DE GOBIERNO</a:t>
            </a:r>
          </a:p>
          <a:p>
            <a:pPr marL="0" indent="0" algn="ctr">
              <a:buNone/>
            </a:pPr>
            <a:endParaRPr lang="es-MX" dirty="0">
              <a:solidFill>
                <a:srgbClr val="40AA87"/>
              </a:solidFill>
              <a:latin typeface="Montserrat Medium" panose="00000600000000000000" pitchFamily="50" charset="0"/>
            </a:endParaRPr>
          </a:p>
          <a:p>
            <a:pPr marL="0" indent="0">
              <a:buNone/>
            </a:pPr>
            <a:r>
              <a:rPr lang="es-MX" dirty="0">
                <a:latin typeface="Montserrat Light" panose="00000400000000000000" pitchFamily="50" charset="0"/>
              </a:rPr>
              <a:t>La Junta de Gobierno está integrada por los Coordinadores de los Grupos Parlamentarios constituidos conforme a lo dispuesto en la Ley Orgánica del Congreso del Estado. Los Diputados de los partidos políticos que no hayan formado grupo parlamentario por no cumplir con el requisito numérico establecido en esta ley, podrán participar con voz y sin voto. </a:t>
            </a:r>
          </a:p>
          <a:p>
            <a:pPr marL="0" indent="0">
              <a:buNone/>
            </a:pPr>
            <a:endParaRPr lang="es-MX" dirty="0">
              <a:latin typeface="Montserrat Light" panose="00000400000000000000" pitchFamily="50" charset="0"/>
            </a:endParaRPr>
          </a:p>
          <a:p>
            <a:pPr marL="0" indent="0">
              <a:buNone/>
            </a:pPr>
            <a:r>
              <a:rPr lang="es-MX" dirty="0">
                <a:latin typeface="Montserrat Light" panose="00000400000000000000" pitchFamily="50" charset="0"/>
              </a:rPr>
              <a:t>El Coordinador del Grupo Parlamentario que haya obtenido la mayoría absoluta en el Congreso, será el Presidente de la Junta de Gobierno. </a:t>
            </a:r>
          </a:p>
          <a:p>
            <a:pPr marL="0" indent="0">
              <a:buNone/>
            </a:pPr>
            <a:endParaRPr lang="es-MX" dirty="0">
              <a:latin typeface="Montserrat Light" panose="00000400000000000000" pitchFamily="50" charset="0"/>
            </a:endParaRPr>
          </a:p>
          <a:p>
            <a:pPr marL="0" indent="0">
              <a:buNone/>
            </a:pPr>
            <a:r>
              <a:rPr lang="es-MX" b="1" dirty="0">
                <a:solidFill>
                  <a:srgbClr val="40AA87"/>
                </a:solidFill>
                <a:latin typeface="Montserrat Light" panose="00000400000000000000" pitchFamily="50" charset="0"/>
              </a:rPr>
              <a:t>OBJETIVO </a:t>
            </a:r>
          </a:p>
          <a:p>
            <a:pPr marL="0" indent="0">
              <a:buNone/>
            </a:pPr>
            <a:endParaRPr lang="es-MX" dirty="0">
              <a:solidFill>
                <a:srgbClr val="40AA87"/>
              </a:solidFill>
              <a:latin typeface="Montserrat Light" panose="00000400000000000000" pitchFamily="50" charset="0"/>
            </a:endParaRPr>
          </a:p>
          <a:p>
            <a:pPr marL="0" indent="0">
              <a:buNone/>
            </a:pPr>
            <a:r>
              <a:rPr lang="es-MX" dirty="0">
                <a:latin typeface="Montserrat Light" panose="00000400000000000000" pitchFamily="50" charset="0"/>
              </a:rPr>
              <a:t>Como órgano de gobierno está encargado de la dirección de los asuntos relativos al régimen interno del Poder Legislativo, con el fin de optimizar sus funciones legislativas, políticas y administrativas, conforme a lo dispuesto en la ley.  </a:t>
            </a:r>
          </a:p>
          <a:p>
            <a:pPr marL="0" indent="0">
              <a:buNone/>
            </a:pPr>
            <a:r>
              <a:rPr lang="es-MX" dirty="0">
                <a:latin typeface="Montserrat Light" panose="00000400000000000000" pitchFamily="50" charset="0"/>
              </a:rPr>
              <a:t> </a:t>
            </a:r>
          </a:p>
          <a:p>
            <a:pPr marL="0" indent="0">
              <a:buNone/>
            </a:pPr>
            <a:r>
              <a:rPr lang="es-MX" b="1" dirty="0">
                <a:solidFill>
                  <a:srgbClr val="40AA87"/>
                </a:solidFill>
                <a:latin typeface="Montserrat Light" panose="00000400000000000000" pitchFamily="50" charset="0"/>
              </a:rPr>
              <a:t>FUNCIONES </a:t>
            </a:r>
          </a:p>
          <a:p>
            <a:pPr marL="0" indent="0">
              <a:buNone/>
            </a:pPr>
            <a:endParaRPr lang="es-MX" dirty="0">
              <a:solidFill>
                <a:srgbClr val="40AA87"/>
              </a:solidFill>
              <a:latin typeface="Montserrat Light" panose="00000400000000000000" pitchFamily="50" charset="0"/>
            </a:endParaRPr>
          </a:p>
          <a:p>
            <a:pPr marL="0" indent="0">
              <a:buNone/>
            </a:pPr>
            <a:r>
              <a:rPr lang="es-MX" dirty="0">
                <a:latin typeface="Montserrat Light" panose="00000400000000000000" pitchFamily="50" charset="0"/>
              </a:rPr>
              <a:t>Son funciones de la Junta de Gobierno, las siguientes: </a:t>
            </a:r>
          </a:p>
          <a:p>
            <a:pPr marL="0" lvl="0" indent="0">
              <a:buNone/>
            </a:pPr>
            <a:endParaRPr lang="es-MX" dirty="0">
              <a:latin typeface="Montserrat Light" panose="00000400000000000000" pitchFamily="50" charset="0"/>
            </a:endParaRPr>
          </a:p>
          <a:p>
            <a:r>
              <a:rPr lang="es-MX" dirty="0">
                <a:latin typeface="Montserrat Light" panose="00000400000000000000" pitchFamily="50" charset="0"/>
              </a:rPr>
              <a:t>Colaborar para la optimización de las funciones legislativas del Congreso; </a:t>
            </a:r>
          </a:p>
          <a:p>
            <a:endParaRPr lang="es-MX" dirty="0">
              <a:latin typeface="Montserrat Light" panose="00000400000000000000" pitchFamily="50" charset="0"/>
            </a:endParaRPr>
          </a:p>
          <a:p>
            <a:r>
              <a:rPr lang="es-MX" dirty="0">
                <a:latin typeface="Montserrat Light" panose="00000400000000000000" pitchFamily="50" charset="0"/>
              </a:rPr>
              <a:t>Proponer al Pleno la integración de las comisiones permanentes y de los comités; así como al Pleno o a la Diputación Permanente, la integración de comisiones especiales;  </a:t>
            </a:r>
          </a:p>
          <a:p>
            <a:pPr marL="0" indent="0">
              <a:buNone/>
            </a:pPr>
            <a:endParaRPr lang="es-MX" dirty="0">
              <a:latin typeface="Montserrat Light" panose="00000400000000000000" pitchFamily="50" charset="0"/>
            </a:endParaRPr>
          </a:p>
          <a:p>
            <a:endParaRPr lang="es-MX" dirty="0"/>
          </a:p>
        </p:txBody>
      </p:sp>
    </p:spTree>
    <p:extLst>
      <p:ext uri="{BB962C8B-B14F-4D97-AF65-F5344CB8AC3E}">
        <p14:creationId xmlns:p14="http://schemas.microsoft.com/office/powerpoint/2010/main" val="693186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60648"/>
            <a:ext cx="8229600" cy="5865515"/>
          </a:xfrm>
        </p:spPr>
        <p:txBody>
          <a:bodyPr>
            <a:normAutofit fontScale="25000" lnSpcReduction="20000"/>
          </a:bodyPr>
          <a:lstStyle/>
          <a:p>
            <a:pPr lvl="0"/>
            <a:r>
              <a:rPr lang="es-MX" sz="4000" dirty="0">
                <a:latin typeface="Montserrat Light" panose="00000400000000000000" pitchFamily="50" charset="0"/>
              </a:rPr>
              <a:t>Aprobar la propuesta del Presidente de la Junta de Gobierno para la designación del Oficial Mayor y el Tesorero del Congreso del Estado; </a:t>
            </a:r>
          </a:p>
          <a:p>
            <a:pPr marL="0" lv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Aprobar el anteproyecto de Presupuesto Anual de Egresos del Congreso;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Analizar y, en su caso, aprobar los informes que presente la Presidencia, sobre el estado que guardan las finanzas del Congreso, conforme a lo dispuesto en la Ley de Fiscalización Superior del Estado;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Proponer al Congreso, los términos en que se llevarán a cabo las comparecencias de los servidores públicos, en cumplimiento a lo dispuesto por la Constitución Política del Estado, así como determinar la duración y el formato de las mismas;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Impulsar la conformación y suscribir acuerdos relacionados con el contenido de las propuestas, iniciativas o minutas que requieran ser votadas en el Pleno o en la Diputación Permanente, a fin de agilizar el trabajo legislativo;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Colaborar con la Mesa Directiva y, en su caso, con la Diputación Permanente del Congreso, para organizar los trabajos del Congreso y los de las sesiones del Pleno y la propia Diputación Permanente;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Presentar a la Mesa Directiva y al Pleno o a la Diputación Permanente, proyectos de puntos de acuerdo, pronunciamientos y declaraciones que entrañen una posición política del Congreso del Estado;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Coadyuvar en la realización de las funciones de las comisiones permanentes y especiales y de los comités;  </a:t>
            </a:r>
          </a:p>
          <a:p>
            <a:pPr marL="0" indent="0">
              <a:buNone/>
            </a:pPr>
            <a:endParaRPr lang="es-MX" sz="4000" dirty="0">
              <a:latin typeface="Montserrat Light" panose="00000400000000000000" pitchFamily="50" charset="0"/>
            </a:endParaRPr>
          </a:p>
          <a:p>
            <a:pPr lvl="0"/>
            <a:r>
              <a:rPr lang="es-MX" sz="4000" dirty="0">
                <a:latin typeface="Montserrat Light" panose="00000400000000000000" pitchFamily="50" charset="0"/>
              </a:rPr>
              <a:t>Proponer la realización de foros, reuniones de trabajo y otros eventos en que se analicen y recaben opiniones sobre los asuntos que debe atender el Congreso;  </a:t>
            </a:r>
          </a:p>
          <a:p>
            <a:pPr marL="0" lvl="0" indent="0">
              <a:buNone/>
            </a:pPr>
            <a:r>
              <a:rPr lang="es-MX" sz="4000" dirty="0">
                <a:latin typeface="Montserrat Light" panose="00000400000000000000" pitchFamily="50" charset="0"/>
              </a:rPr>
              <a:t> </a:t>
            </a:r>
          </a:p>
          <a:p>
            <a:pPr lvl="0"/>
            <a:r>
              <a:rPr lang="es-MX" sz="4000" dirty="0">
                <a:latin typeface="Montserrat Light" panose="00000400000000000000" pitchFamily="50" charset="0"/>
              </a:rPr>
              <a:t>Hacer propuestas sobre el desarrollo de las sesiones ordinarias, extraordinarias y solemnes, así como de la Diputación Permanente; y sobre las comparecencias de los Secretarios del Despacho del Poder Ejecutivo, relacionadas con el análisis del informe del Gobernador del Estado,  </a:t>
            </a:r>
          </a:p>
          <a:p>
            <a:pPr marL="0" indent="0">
              <a:buNone/>
            </a:pPr>
            <a:r>
              <a:rPr lang="es-MX" sz="4000" dirty="0">
                <a:latin typeface="Montserrat Light" panose="00000400000000000000" pitchFamily="50" charset="0"/>
              </a:rPr>
              <a:t> </a:t>
            </a:r>
          </a:p>
          <a:p>
            <a:pPr lvl="0"/>
            <a:r>
              <a:rPr lang="es-MX" sz="4000" dirty="0">
                <a:latin typeface="Montserrat Light" panose="00000400000000000000" pitchFamily="50" charset="0"/>
              </a:rPr>
              <a:t>Determinar sobre quienes deben participar en las comparecencias de los Secretarios del Despacho del Poder Ejecutivo;</a:t>
            </a:r>
          </a:p>
          <a:p>
            <a:pPr lvl="0"/>
            <a:endParaRPr lang="es-MX" sz="4000" dirty="0">
              <a:latin typeface="Montserrat Light" panose="00000400000000000000" pitchFamily="50" charset="0"/>
            </a:endParaRPr>
          </a:p>
          <a:p>
            <a:pPr lvl="0"/>
            <a:r>
              <a:rPr lang="es-MX" sz="4000" dirty="0">
                <a:latin typeface="Montserrat Light" panose="00000400000000000000" pitchFamily="50" charset="0"/>
              </a:rPr>
              <a:t>Designar a quienes deben participar en eventos a los que sea invitado el Congreso; y </a:t>
            </a:r>
          </a:p>
          <a:p>
            <a:pPr marL="0" indent="0">
              <a:buNone/>
            </a:pPr>
            <a:r>
              <a:rPr lang="es-MX" sz="4000" dirty="0">
                <a:latin typeface="Montserrat Light" panose="00000400000000000000" pitchFamily="50" charset="0"/>
              </a:rPr>
              <a:t> </a:t>
            </a:r>
          </a:p>
          <a:p>
            <a:pPr lvl="0"/>
            <a:r>
              <a:rPr lang="es-MX" sz="4000" dirty="0">
                <a:latin typeface="Montserrat Light" panose="00000400000000000000" pitchFamily="50" charset="0"/>
              </a:rPr>
              <a:t>Las demás que le confiera esta ley. </a:t>
            </a:r>
          </a:p>
        </p:txBody>
      </p:sp>
    </p:spTree>
    <p:extLst>
      <p:ext uri="{BB962C8B-B14F-4D97-AF65-F5344CB8AC3E}">
        <p14:creationId xmlns:p14="http://schemas.microsoft.com/office/powerpoint/2010/main" val="2247233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88640"/>
            <a:ext cx="8229600" cy="5937523"/>
          </a:xfrm>
        </p:spPr>
        <p:txBody>
          <a:bodyPr>
            <a:normAutofit fontScale="47500" lnSpcReduction="20000"/>
          </a:bodyPr>
          <a:lstStyle/>
          <a:p>
            <a:pPr marL="0" indent="0" algn="ctr">
              <a:buNone/>
            </a:pPr>
            <a:r>
              <a:rPr lang="es-MX" b="1" dirty="0">
                <a:solidFill>
                  <a:srgbClr val="40AA87"/>
                </a:solidFill>
                <a:latin typeface="Montserrat Medium" panose="00000600000000000000" pitchFamily="50" charset="0"/>
              </a:rPr>
              <a:t>ATRIBUCIONES DEL PRESIDENTE DE LA JUNTA DE GOBIERNO: </a:t>
            </a:r>
            <a:endParaRPr lang="es-MX" dirty="0">
              <a:solidFill>
                <a:srgbClr val="40AA87"/>
              </a:solidFill>
              <a:latin typeface="Montserrat Medium" panose="00000600000000000000" pitchFamily="50" charset="0"/>
            </a:endParaRPr>
          </a:p>
          <a:p>
            <a:pPr lvl="0"/>
            <a:endParaRPr lang="es-MX" dirty="0">
              <a:latin typeface="Montserrat Light" panose="00000400000000000000" pitchFamily="50" charset="0"/>
            </a:endParaRPr>
          </a:p>
          <a:p>
            <a:pPr lvl="0"/>
            <a:r>
              <a:rPr lang="es-MX" dirty="0">
                <a:latin typeface="Montserrat Light" panose="00000400000000000000" pitchFamily="50" charset="0"/>
              </a:rPr>
              <a:t>Garantizar el respeto al fuero constitucional de los diputados;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Presentar a la Junta de Gobierno y posteriormente someter a la aprobación del Pleno, las propuestas para la designación del Oficial Mayor y el Tesorero del Congreso del Estado;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Poner a consideración de la Junta de Gobierno la remoción del Oficial Mayor y el Tesorero del Congreso del Estado;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Representar legalmente al Congreso del Estado y a la Junta de Gobierno ante toda clase de autoridades, en materia administrativa, penal, civil, fiscal o laboral, así como en materia de amparo y en los demás asuntos en los que sea parte el Congreso. El Presidente podrá delegar esta representación en cualquiera de los titulares de los órganos técnicos al Congreso, otorgando el poder legal correspondiente.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Representar al Poder Legislativo, en ceremonias oficiales y actos cívicos a los que concurran los titulares de los otros Poderes del Estado;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Nombrar y remover a los funcionarios y empleados del Congreso del Estado y resolver sobre las renuncias de los mismos; con excepción de los servidores públicos que formen parte de la Auditoria Superior del Estado;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Conducir las relaciones de la legislatura con los poderes federales, estatales y municipales, así como con las instituciones públicas o privadas;  </a:t>
            </a:r>
          </a:p>
          <a:p>
            <a:pPr marL="0" indent="0">
              <a:buNone/>
            </a:pPr>
            <a:endParaRPr lang="es-MX" dirty="0">
              <a:latin typeface="Montserrat Light" panose="00000400000000000000" pitchFamily="50" charset="0"/>
            </a:endParaRPr>
          </a:p>
          <a:p>
            <a:pPr marL="0" indent="0">
              <a:buNone/>
            </a:pPr>
            <a:endParaRPr lang="es-MX" dirty="0">
              <a:latin typeface="Montserrat Light" panose="00000400000000000000" pitchFamily="50" charset="0"/>
            </a:endParaRPr>
          </a:p>
          <a:p>
            <a:endParaRPr lang="es-MX" dirty="0"/>
          </a:p>
        </p:txBody>
      </p:sp>
    </p:spTree>
    <p:extLst>
      <p:ext uri="{BB962C8B-B14F-4D97-AF65-F5344CB8AC3E}">
        <p14:creationId xmlns:p14="http://schemas.microsoft.com/office/powerpoint/2010/main" val="2611611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76672"/>
            <a:ext cx="8229600" cy="5649491"/>
          </a:xfrm>
        </p:spPr>
        <p:txBody>
          <a:bodyPr>
            <a:normAutofit fontScale="47500" lnSpcReduction="20000"/>
          </a:bodyPr>
          <a:lstStyle/>
          <a:p>
            <a:pPr lvl="0"/>
            <a:r>
              <a:rPr lang="es-MX" dirty="0">
                <a:latin typeface="Montserrat Light" panose="00000400000000000000" pitchFamily="50" charset="0"/>
              </a:rPr>
              <a:t>Elaborar el proyecto de presupuesto anual de egresos del Congreso y someterlo a consideración de la Junta de Gobierno;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Ejercer el Presupuesto Anual de Egresos aprobado por el Pleno del Congreso, al autorizarse el presupuesto general de egresos del Estado;  </a:t>
            </a:r>
          </a:p>
          <a:p>
            <a:pPr lvl="0"/>
            <a:endParaRPr lang="es-MX" dirty="0">
              <a:latin typeface="Montserrat Light" panose="00000400000000000000" pitchFamily="50" charset="0"/>
            </a:endParaRPr>
          </a:p>
          <a:p>
            <a:pPr lvl="0"/>
            <a:r>
              <a:rPr lang="es-MX" dirty="0">
                <a:latin typeface="Montserrat Light" panose="00000400000000000000" pitchFamily="50" charset="0"/>
              </a:rPr>
              <a:t>Proponer, con autorización del Pleno, que los subejercicios presupuestales se destinen, a propuesta del Presidente de la Junta de Gobierno, al fortalecimiento y al mejor desarrollo del trabajo legislativo, excluyendo todo tipo de percepciones personales, o bien manteniéndolo en la Tesorería del Congreso del Estado.</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Informar a la Junta de Gobierno, sobre el estado que guardan las finanzas del Congreso, conforme a lo dispuesto en la Ley de Fiscalización Superior del Estado;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Coadyuvar en la realización de las funciones de las comisiones permanentes y especiales y de los comités;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Convocar a sesiones de la Junta de Gobierno.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Firmar las minutas de las sesiones y las comunicaciones de la Junta de Gobierno; y </a:t>
            </a:r>
          </a:p>
          <a:p>
            <a:pPr marL="0" indent="0">
              <a:buNone/>
            </a:pPr>
            <a:endParaRPr lang="es-MX" dirty="0">
              <a:latin typeface="Montserrat Light" panose="00000400000000000000" pitchFamily="50" charset="0"/>
            </a:endParaRPr>
          </a:p>
          <a:p>
            <a:pPr lvl="0"/>
            <a:r>
              <a:rPr lang="es-MX" dirty="0">
                <a:latin typeface="Montserrat Light" panose="00000400000000000000" pitchFamily="50" charset="0"/>
              </a:rPr>
              <a:t>Las demás que le confiera la ley.  </a:t>
            </a:r>
          </a:p>
          <a:p>
            <a:pPr marL="0" indent="0">
              <a:buNone/>
            </a:pPr>
            <a:endParaRPr lang="es-MX" dirty="0"/>
          </a:p>
        </p:txBody>
      </p:sp>
    </p:spTree>
    <p:extLst>
      <p:ext uri="{BB962C8B-B14F-4D97-AF65-F5344CB8AC3E}">
        <p14:creationId xmlns:p14="http://schemas.microsoft.com/office/powerpoint/2010/main" val="3447180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8727" y="1268760"/>
            <a:ext cx="8229600" cy="3600400"/>
          </a:xfrm>
        </p:spPr>
        <p:txBody>
          <a:bodyPr>
            <a:normAutofit/>
          </a:bodyPr>
          <a:lstStyle/>
          <a:p>
            <a:pPr marL="0" indent="0" algn="ctr">
              <a:buNone/>
            </a:pPr>
            <a:r>
              <a:rPr lang="es-MX" sz="1800" b="1" dirty="0">
                <a:solidFill>
                  <a:srgbClr val="40AA87"/>
                </a:solidFill>
                <a:latin typeface="Montserrat Medium" panose="00000600000000000000" pitchFamily="50" charset="0"/>
              </a:rPr>
              <a:t>ORGANIZACIÓN TÉCNICA Y ADMINISTRATIVA DEL CONGRESO</a:t>
            </a:r>
            <a:r>
              <a:rPr lang="es-MX" sz="1800" dirty="0">
                <a:solidFill>
                  <a:srgbClr val="40AA87"/>
                </a:solidFill>
                <a:latin typeface="Montserrat Medium" panose="00000600000000000000" pitchFamily="50" charset="0"/>
              </a:rPr>
              <a:t>, </a:t>
            </a:r>
            <a:r>
              <a:rPr lang="es-MX" sz="1800" b="1" dirty="0">
                <a:solidFill>
                  <a:srgbClr val="40AA87"/>
                </a:solidFill>
                <a:latin typeface="Montserrat Medium" panose="00000600000000000000" pitchFamily="50" charset="0"/>
              </a:rPr>
              <a:t>ÓRGANOS DE SERVICIOS FINANCIEROS, PARLAMENTARIOS Y ADMINISTRATIVOS</a:t>
            </a:r>
            <a:endParaRPr lang="es-MX" sz="1800" dirty="0">
              <a:solidFill>
                <a:srgbClr val="40AA87"/>
              </a:solidFill>
              <a:latin typeface="Montserrat Medium" panose="00000600000000000000" pitchFamily="50" charset="0"/>
            </a:endParaRPr>
          </a:p>
          <a:p>
            <a:pPr marL="0" indent="0">
              <a:buNone/>
            </a:pPr>
            <a:endParaRPr lang="es-MX" dirty="0"/>
          </a:p>
          <a:p>
            <a:pPr marL="0" indent="0" algn="just">
              <a:buNone/>
            </a:pPr>
            <a:r>
              <a:rPr lang="es-MX" sz="1600" dirty="0">
                <a:latin typeface="Montserrat Light" panose="00000400000000000000" pitchFamily="50" charset="0"/>
              </a:rPr>
              <a:t>Para la prestación de los servicios financieros, parlamentarios y administrativos que requiere el Congreso del Estado para el adecuado desarrollo de las funciones legislativas, se contará con un Tesorero y un Oficial Mayor, que serán nombrados por el Pleno del Congreso del Estado, a propuesta de la Presidencia de la Junta de Gobierno, previo planteamiento de la misma ante el propio órgano de gobierno.  </a:t>
            </a:r>
          </a:p>
          <a:p>
            <a:pPr marL="0" indent="0">
              <a:buNone/>
            </a:pPr>
            <a:endParaRPr lang="es-MX" dirty="0"/>
          </a:p>
        </p:txBody>
      </p:sp>
    </p:spTree>
    <p:extLst>
      <p:ext uri="{BB962C8B-B14F-4D97-AF65-F5344CB8AC3E}">
        <p14:creationId xmlns:p14="http://schemas.microsoft.com/office/powerpoint/2010/main" val="4279654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32500" lnSpcReduction="20000"/>
          </a:bodyPr>
          <a:lstStyle/>
          <a:p>
            <a:pPr marL="0" indent="0" algn="ctr">
              <a:buNone/>
            </a:pPr>
            <a:r>
              <a:rPr lang="es-MX" sz="4300" b="1" dirty="0">
                <a:solidFill>
                  <a:srgbClr val="40AA87"/>
                </a:solidFill>
                <a:latin typeface="Montserrat Medium" panose="00000600000000000000" pitchFamily="50" charset="0"/>
              </a:rPr>
              <a:t>TESORERÍA</a:t>
            </a:r>
            <a:endParaRPr lang="es-MX" sz="4300" dirty="0">
              <a:solidFill>
                <a:srgbClr val="40AA87"/>
              </a:solidFill>
              <a:latin typeface="Montserrat Medium" panose="00000600000000000000" pitchFamily="50" charset="0"/>
            </a:endParaRPr>
          </a:p>
          <a:p>
            <a:pPr marL="0" indent="0">
              <a:buNone/>
            </a:pPr>
            <a:endParaRPr lang="es-MX" b="1" dirty="0">
              <a:solidFill>
                <a:srgbClr val="40AA87"/>
              </a:solidFill>
              <a:latin typeface="Montserrat Medium" panose="00000600000000000000" pitchFamily="50" charset="0"/>
            </a:endParaRPr>
          </a:p>
          <a:p>
            <a:pPr marL="0" indent="0">
              <a:buNone/>
            </a:pPr>
            <a:r>
              <a:rPr lang="es-MX" sz="3400" b="1" dirty="0">
                <a:solidFill>
                  <a:srgbClr val="40AA87"/>
                </a:solidFill>
                <a:latin typeface="Montserrat Medium" panose="00000600000000000000" pitchFamily="50" charset="0"/>
              </a:rPr>
              <a:t>FUNCIONES: </a:t>
            </a:r>
          </a:p>
          <a:p>
            <a:pPr marL="0" indent="0">
              <a:buNone/>
            </a:pPr>
            <a:endParaRPr lang="es-MX" dirty="0">
              <a:solidFill>
                <a:srgbClr val="40AA87"/>
              </a:solidFill>
              <a:latin typeface="Montserrat Light" panose="00000400000000000000" pitchFamily="50" charset="0"/>
            </a:endParaRPr>
          </a:p>
          <a:p>
            <a:pPr marL="0" indent="0">
              <a:buNone/>
            </a:pPr>
            <a:r>
              <a:rPr lang="es-MX" sz="3400" dirty="0">
                <a:latin typeface="Montserrat Light" panose="00000400000000000000" pitchFamily="50" charset="0"/>
              </a:rPr>
              <a:t>Le corresponde el despacho de los siguientes asuntos: </a:t>
            </a:r>
          </a:p>
          <a:p>
            <a:pPr marL="0" indent="0">
              <a:buNone/>
            </a:pPr>
            <a:endParaRPr lang="es-MX" sz="3400" dirty="0">
              <a:latin typeface="Montserrat Light" panose="00000400000000000000" pitchFamily="50" charset="0"/>
            </a:endParaRPr>
          </a:p>
          <a:p>
            <a:pPr lvl="0"/>
            <a:r>
              <a:rPr lang="es-MX" sz="3400" dirty="0">
                <a:latin typeface="Montserrat Light" panose="00000400000000000000" pitchFamily="50" charset="0"/>
              </a:rPr>
              <a:t>Elaborar el anteproyecto de presupuesto del Poder Legislativo, de acuerdo a las instrucciones del Presidente de la Junta de Gobierno, quien después de su análisis lo someterá a la aprobación de los demás integrantes de este órgano, para su posterior presentación ante el Pleno del Congreso del Estado; </a:t>
            </a:r>
          </a:p>
          <a:p>
            <a:pPr marL="0" indent="0">
              <a:buNone/>
            </a:pPr>
            <a:endParaRPr lang="es-MX" sz="3400" dirty="0">
              <a:latin typeface="Montserrat Light" panose="00000400000000000000" pitchFamily="50" charset="0"/>
            </a:endParaRPr>
          </a:p>
          <a:p>
            <a:pPr lvl="0"/>
            <a:r>
              <a:rPr lang="es-MX" sz="3400" dirty="0">
                <a:latin typeface="Montserrat Light" panose="00000400000000000000" pitchFamily="50" charset="0"/>
              </a:rPr>
              <a:t>Vigilar que se ejerza el presupuesto de acuerdo a la estructura programática y calendarización aprobadas;  </a:t>
            </a:r>
          </a:p>
          <a:p>
            <a:pPr marL="0" indent="0">
              <a:buNone/>
            </a:pPr>
            <a:endParaRPr lang="es-MX" sz="3400" dirty="0">
              <a:latin typeface="Montserrat Light" panose="00000400000000000000" pitchFamily="50" charset="0"/>
            </a:endParaRPr>
          </a:p>
          <a:p>
            <a:pPr lvl="0"/>
            <a:r>
              <a:rPr lang="es-MX" sz="3400" dirty="0">
                <a:latin typeface="Montserrat Light" panose="00000400000000000000" pitchFamily="50" charset="0"/>
              </a:rPr>
              <a:t>Coordinar las adquisiciones, servicios y suministros requeridos para las actividades del Congreso; </a:t>
            </a:r>
          </a:p>
          <a:p>
            <a:pPr marL="0" indent="0">
              <a:buNone/>
            </a:pPr>
            <a:endParaRPr lang="es-MX" sz="3400" dirty="0">
              <a:latin typeface="Montserrat Light" panose="00000400000000000000" pitchFamily="50" charset="0"/>
            </a:endParaRPr>
          </a:p>
          <a:p>
            <a:pPr lvl="0"/>
            <a:r>
              <a:rPr lang="es-MX" sz="3400" dirty="0">
                <a:latin typeface="Montserrat Light" panose="00000400000000000000" pitchFamily="50" charset="0"/>
              </a:rPr>
              <a:t>Establecer las normas y lineamientos para la administración de los recursos de acuerdo a los objetivos, programas y metas; </a:t>
            </a:r>
          </a:p>
          <a:p>
            <a:pPr marL="0" indent="0">
              <a:buNone/>
            </a:pPr>
            <a:endParaRPr lang="es-MX" sz="3400" dirty="0">
              <a:latin typeface="Montserrat Light" panose="00000400000000000000" pitchFamily="50" charset="0"/>
            </a:endParaRPr>
          </a:p>
          <a:p>
            <a:pPr lvl="0"/>
            <a:r>
              <a:rPr lang="es-MX" sz="3400" dirty="0">
                <a:latin typeface="Montserrat Light" panose="00000400000000000000" pitchFamily="50" charset="0"/>
              </a:rPr>
              <a:t>Presentar a la Presidencia de la Junta de Gobierno, un informe sobre la ejecución presupuestal, en el que se establezca el estado que guardan las finanzas del Congreso, conforme a la Ley de Fiscalización Superior del Estado;  </a:t>
            </a:r>
          </a:p>
          <a:p>
            <a:pPr marL="0" indent="0">
              <a:buNone/>
            </a:pPr>
            <a:endParaRPr lang="es-MX" sz="3400" dirty="0">
              <a:latin typeface="Montserrat Light" panose="00000400000000000000" pitchFamily="50" charset="0"/>
            </a:endParaRPr>
          </a:p>
          <a:p>
            <a:pPr lvl="0"/>
            <a:r>
              <a:rPr lang="es-MX" sz="3400" dirty="0">
                <a:latin typeface="Montserrat Light" panose="00000400000000000000" pitchFamily="50" charset="0"/>
              </a:rPr>
              <a:t>Tratar con la Presidencia de la Junta de Gobierno, el nombramiento del personal de la Tesorería, que sea necesario para el desempeño de sus funciones;  </a:t>
            </a:r>
          </a:p>
          <a:p>
            <a:pPr lvl="0"/>
            <a:endParaRPr lang="es-MX" sz="3400" dirty="0">
              <a:latin typeface="Montserrat Light" panose="00000400000000000000" pitchFamily="50" charset="0"/>
            </a:endParaRPr>
          </a:p>
          <a:p>
            <a:pPr lvl="0"/>
            <a:r>
              <a:rPr lang="es-MX" sz="3700" dirty="0">
                <a:latin typeface="Montserrat Light" panose="00000400000000000000" pitchFamily="50" charset="0"/>
              </a:rPr>
              <a:t>Pagar las remuneraciones de los diputados y otorgar los recursos de los grupos parlamentarios del Congreso; </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Pagar los sueldos y salarios de los funcionarios y empleados; </a:t>
            </a:r>
          </a:p>
          <a:p>
            <a:pPr marL="0" indent="0">
              <a:buNone/>
            </a:pPr>
            <a:endParaRPr lang="es-MX" sz="3700" dirty="0">
              <a:latin typeface="Montserrat Light" panose="00000400000000000000" pitchFamily="50" charset="0"/>
            </a:endParaRPr>
          </a:p>
          <a:p>
            <a:pPr lvl="0"/>
            <a:r>
              <a:rPr lang="es-MX" sz="3700" dirty="0">
                <a:latin typeface="Montserrat Light" panose="00000400000000000000" pitchFamily="50" charset="0"/>
              </a:rPr>
              <a:t>Vigilar el uso, destino y resguardo de los bienes muebles e inmuebles propiedad del Poder Legislativo; y </a:t>
            </a:r>
          </a:p>
          <a:p>
            <a:endParaRPr lang="es-MX" sz="3700" dirty="0">
              <a:latin typeface="Montserrat Light" panose="00000400000000000000" pitchFamily="50" charset="0"/>
            </a:endParaRPr>
          </a:p>
          <a:p>
            <a:pPr lvl="0"/>
            <a:r>
              <a:rPr lang="es-MX" sz="3700" dirty="0">
                <a:latin typeface="Montserrat Light" panose="00000400000000000000" pitchFamily="50" charset="0"/>
              </a:rPr>
              <a:t>Las demás que le confieran esta Ley, así como las que le sean encomendadas por acuerdo del Pleno y la Presidencia de la Junta de Gobierno. </a:t>
            </a:r>
          </a:p>
          <a:p>
            <a:pPr lvl="0"/>
            <a:endParaRPr lang="es-MX" sz="2900" dirty="0">
              <a:latin typeface="Montserrat Light" panose="00000400000000000000" pitchFamily="50" charset="0"/>
            </a:endParaRPr>
          </a:p>
          <a:p>
            <a:endParaRPr lang="es-MX" sz="2900" dirty="0"/>
          </a:p>
        </p:txBody>
      </p:sp>
    </p:spTree>
    <p:extLst>
      <p:ext uri="{BB962C8B-B14F-4D97-AF65-F5344CB8AC3E}">
        <p14:creationId xmlns:p14="http://schemas.microsoft.com/office/powerpoint/2010/main" val="1601147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40000" lnSpcReduction="20000"/>
          </a:bodyPr>
          <a:lstStyle/>
          <a:p>
            <a:pPr marL="0" indent="0" algn="ctr">
              <a:buNone/>
            </a:pPr>
            <a:r>
              <a:rPr lang="es-MX" sz="2900" b="1" dirty="0">
                <a:solidFill>
                  <a:srgbClr val="40AA87"/>
                </a:solidFill>
                <a:latin typeface="Montserrat Medium" panose="00000600000000000000" pitchFamily="50" charset="0"/>
              </a:rPr>
              <a:t>DIRECCIÓN DE ADMINISTRACIÓN Y RECURSOS HUMANOS</a:t>
            </a:r>
          </a:p>
          <a:p>
            <a:pPr marL="0" indent="0">
              <a:buNone/>
            </a:pPr>
            <a:endParaRPr lang="es-MX" sz="2900" dirty="0">
              <a:solidFill>
                <a:srgbClr val="40AA87"/>
              </a:solidFill>
              <a:latin typeface="Montserrat Medium" panose="00000600000000000000" pitchFamily="50" charset="0"/>
            </a:endParaRPr>
          </a:p>
          <a:p>
            <a:pPr marL="0" indent="0">
              <a:buNone/>
            </a:pPr>
            <a:r>
              <a:rPr lang="es-MX" sz="2900" b="1" dirty="0">
                <a:solidFill>
                  <a:srgbClr val="40AA87"/>
                </a:solidFill>
                <a:latin typeface="Montserrat Medium" panose="00000600000000000000" pitchFamily="50" charset="0"/>
              </a:rPr>
              <a:t>OBJETIVO </a:t>
            </a:r>
          </a:p>
          <a:p>
            <a:pPr marL="0" indent="0">
              <a:buNone/>
            </a:pPr>
            <a:endParaRPr lang="es-MX" sz="2900" dirty="0">
              <a:solidFill>
                <a:srgbClr val="40AA87"/>
              </a:solidFill>
              <a:latin typeface="Montserrat Medium" panose="00000600000000000000" pitchFamily="50" charset="0"/>
            </a:endParaRPr>
          </a:p>
          <a:p>
            <a:pPr algn="just"/>
            <a:r>
              <a:rPr lang="es-MX" dirty="0">
                <a:latin typeface="Montserrat Light" panose="00000400000000000000" pitchFamily="50" charset="0"/>
              </a:rPr>
              <a:t>Planear, organizar, controlar y evaluar los servicios administrativos que presta el Congreso del Estado a los usuarios que lo demandan de conformidad con la normatividad establecida. </a:t>
            </a:r>
          </a:p>
          <a:p>
            <a:pPr marL="0" indent="0">
              <a:buNone/>
            </a:pPr>
            <a:endParaRPr lang="es-MX" dirty="0"/>
          </a:p>
          <a:p>
            <a:pPr marL="0" indent="0">
              <a:buNone/>
            </a:pPr>
            <a:r>
              <a:rPr lang="es-MX" b="1" dirty="0">
                <a:solidFill>
                  <a:srgbClr val="40AA87"/>
                </a:solidFill>
                <a:latin typeface="Montserrat Medium" panose="00000600000000000000" pitchFamily="50" charset="0"/>
              </a:rPr>
              <a:t>FUNCIONES </a:t>
            </a:r>
          </a:p>
          <a:p>
            <a:pPr marL="0" indent="0">
              <a:buNone/>
            </a:pPr>
            <a:endParaRPr lang="es-MX" dirty="0">
              <a:solidFill>
                <a:srgbClr val="40AA87"/>
              </a:solidFill>
              <a:latin typeface="Montserrat Medium" panose="00000600000000000000" pitchFamily="50" charset="0"/>
            </a:endParaRPr>
          </a:p>
          <a:p>
            <a:pPr lvl="0" algn="just"/>
            <a:r>
              <a:rPr lang="es-MX" dirty="0">
                <a:latin typeface="Montserrat Light" panose="00000400000000000000" pitchFamily="50" charset="0"/>
              </a:rPr>
              <a:t>Evaluar la puntualidad, interés, iniciativa, laboriosidad y eficiencia del personal adscrito al área administrativa, de conformidad con el Reglamento de las Condiciones Generales de Trabajo para el Gobierno del Estado de Coahuila;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Tratar con la Representación Sindical los asuntos relacionados con aspectos laborales, vacaciones, guardias y otras incidencias de carácter extraordinario que pudieran presentarse;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Planear y controlar la correcta aplicación y uso de los enseres de trabajo que se asignan al personal y los recursos materiales disponibles en el Congreso;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Promover y propiciar entre el personal un ambiente de colaboración y buena relación humana con la finalidad de mejorar los servicios de asesoría e información que el público demanda;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Abrir nuevos registros y expedientes de personal, actualizando permanentemente los existentes;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Planear y organizar entre el personal reuniones de trabajo para definir en ellas las metas y estrategias de trabajo que mejor convienen a los intereses del Congreso</a:t>
            </a:r>
            <a:r>
              <a:rPr lang="es-MX" dirty="0"/>
              <a:t>; </a:t>
            </a:r>
          </a:p>
          <a:p>
            <a:endParaRPr lang="es-MX" dirty="0"/>
          </a:p>
        </p:txBody>
      </p:sp>
    </p:spTree>
    <p:extLst>
      <p:ext uri="{BB962C8B-B14F-4D97-AF65-F5344CB8AC3E}">
        <p14:creationId xmlns:p14="http://schemas.microsoft.com/office/powerpoint/2010/main" val="2154771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2048" y="836712"/>
            <a:ext cx="8229600" cy="5184576"/>
          </a:xfrm>
        </p:spPr>
        <p:txBody>
          <a:bodyPr>
            <a:normAutofit fontScale="25000" lnSpcReduction="20000"/>
          </a:bodyPr>
          <a:lstStyle/>
          <a:p>
            <a:pPr lvl="0" algn="just"/>
            <a:r>
              <a:rPr lang="es-MX" sz="4000" dirty="0">
                <a:latin typeface="Montserrat Light" panose="00000400000000000000" pitchFamily="50" charset="0"/>
              </a:rPr>
              <a:t>Promover estímulos al personal e informar oportunamente al Tesorero las irregularidades que hubiere en relación al pago del salario de los trabajadores; </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Elaborar el reporte de faltas y retardos del personal para su análisis con el Tesorero para los trámites correspondientes.</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Acordar con el Tesorero la planeación de las actividades del área;</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 Proponer al Tesorero la dotación y reposición de mobiliario y equipo, dando aviso al área de control de inventarios, sobre las transferencias, las altas y bajas de los materiales de activo fijo; </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Tramitar la dotación de los materiales de trabajo de los Diputados, incluyendo su acreditación oficial.</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Coordinar la elaboración y/o actualización del Directorio del Congreso, las Dependencias Oficiales, los Municipios, los Congresos Estatales y el Congreso de la Unión; </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Programar campañas de mantenimiento preventivo y correctivo; </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Programar la fumigación periódica de las instalaciones de los dos edificios del Congreso;</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Supervisar que el mobiliario, equipo e instalaciones se hallen en condiciones adecuadas para el desarrollo de las sesiones;</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Proporcionar los apoyos administrativos requeridos por los Diputados en su labor legislativa;</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Atender a los particulares y los grupos escolares que ocasionalmente visitan el Congreso, proporcionándoles información sobre las actividades más relevantes de los CC. Diputados; </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Participar en la planeación de eventos de carácter nacional, estatal, regional y local que organiza el Congreso del Estado (seminarios, conferencias, foros, encuentros, simposios y actividades socio-culturales).</a:t>
            </a:r>
          </a:p>
          <a:p>
            <a:pPr marL="0" lvl="0" indent="0" algn="just">
              <a:buNone/>
            </a:pPr>
            <a:endParaRPr lang="es-MX" sz="4000" dirty="0">
              <a:latin typeface="Montserrat Light" panose="00000400000000000000" pitchFamily="50" charset="0"/>
            </a:endParaRPr>
          </a:p>
          <a:p>
            <a:pPr lvl="0" algn="just"/>
            <a:r>
              <a:rPr lang="es-MX" sz="4000" dirty="0">
                <a:latin typeface="Montserrat Light" panose="00000400000000000000" pitchFamily="50" charset="0"/>
              </a:rPr>
              <a:t>Planear, organizar y ejecutar cualquier otra disposición emanada de la Junta de Gobierno; </a:t>
            </a:r>
            <a:endParaRPr lang="es-MX" sz="4800" dirty="0">
              <a:latin typeface="Montserrat Light" panose="00000400000000000000" pitchFamily="50" charset="0"/>
            </a:endParaRPr>
          </a:p>
          <a:p>
            <a:pPr lvl="0" algn="just"/>
            <a:endParaRPr lang="es-MX" sz="4800" dirty="0">
              <a:latin typeface="Montserrat Light" panose="00000400000000000000" pitchFamily="50" charset="0"/>
            </a:endParaRPr>
          </a:p>
          <a:p>
            <a:pPr algn="just"/>
            <a:r>
              <a:rPr lang="es-MX" sz="4000" dirty="0">
                <a:latin typeface="Montserrat Light" panose="00000400000000000000" pitchFamily="50" charset="0"/>
              </a:rPr>
              <a:t>Las demás que le confieran la Ley Orgánica del Congreso del Estado, sus reglamentos, así como las que les sean encomendadas por el Pleno, la Diputación Permanente, la Junta de Gobierno y el Presidente de la Junta de Gobierno.</a:t>
            </a:r>
          </a:p>
          <a:p>
            <a:pPr lvl="0" algn="just"/>
            <a:endParaRPr lang="es-MX" sz="4000" dirty="0">
              <a:latin typeface="Montserrat Light" panose="00000400000000000000" pitchFamily="50" charset="0"/>
            </a:endParaRPr>
          </a:p>
          <a:p>
            <a:endParaRPr lang="es-MX" dirty="0"/>
          </a:p>
        </p:txBody>
      </p:sp>
    </p:spTree>
    <p:extLst>
      <p:ext uri="{BB962C8B-B14F-4D97-AF65-F5344CB8AC3E}">
        <p14:creationId xmlns:p14="http://schemas.microsoft.com/office/powerpoint/2010/main" val="117552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6 Rectángulo"/>
          <p:cNvSpPr/>
          <p:nvPr/>
        </p:nvSpPr>
        <p:spPr>
          <a:xfrm>
            <a:off x="6377147" y="1321023"/>
            <a:ext cx="2194833" cy="307777"/>
          </a:xfrm>
          <a:prstGeom prst="rect">
            <a:avLst/>
          </a:prstGeom>
          <a:noFill/>
        </p:spPr>
        <p:txBody>
          <a:bodyPr wrap="none" lIns="91440" tIns="45720" rIns="91440" bIns="45720">
            <a:spAutoFit/>
          </a:bodyPr>
          <a:lstStyle/>
          <a:p>
            <a:pPr algn="ctr"/>
            <a:r>
              <a:rPr lang="es-ES" sz="1400" dirty="0">
                <a:latin typeface="Montserrat Medium" panose="00000600000000000000" pitchFamily="50" charset="0"/>
              </a:rPr>
              <a:t>JUNTA DE GOBIERNO</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612649"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p>
        </p:txBody>
      </p:sp>
      <p:pic>
        <p:nvPicPr>
          <p:cNvPr id="45" name="Imagen 44"/>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8" y="260648"/>
            <a:ext cx="969010" cy="1021080"/>
          </a:xfrm>
          <a:prstGeom prst="rect">
            <a:avLst/>
          </a:prstGeom>
          <a:ln>
            <a:noFill/>
          </a:ln>
          <a:extLst>
            <a:ext uri="{53640926-AAD7-44D8-BBD7-CCE9431645EC}">
              <a14:shadowObscured xmlns:a14="http://schemas.microsoft.com/office/drawing/2010/main"/>
            </a:ext>
          </a:extLst>
        </p:spPr>
      </p:pic>
      <p:grpSp>
        <p:nvGrpSpPr>
          <p:cNvPr id="5" name="Grupo 4"/>
          <p:cNvGrpSpPr/>
          <p:nvPr/>
        </p:nvGrpSpPr>
        <p:grpSpPr>
          <a:xfrm>
            <a:off x="0" y="1655166"/>
            <a:ext cx="9111510" cy="4006082"/>
            <a:chOff x="0" y="1655166"/>
            <a:chExt cx="9111510" cy="4006082"/>
          </a:xfrm>
        </p:grpSpPr>
        <p:sp>
          <p:nvSpPr>
            <p:cNvPr id="24" name="Rectángulo 23"/>
            <p:cNvSpPr/>
            <p:nvPr/>
          </p:nvSpPr>
          <p:spPr>
            <a:xfrm>
              <a:off x="3419872" y="1655166"/>
              <a:ext cx="2430814" cy="1035153"/>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41420" y="2708920"/>
              <a:ext cx="1" cy="36004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635897" y="1700808"/>
              <a:ext cx="2016223" cy="707886"/>
            </a:xfrm>
            <a:prstGeom prst="rect">
              <a:avLst/>
            </a:prstGeom>
            <a:noFill/>
          </p:spPr>
          <p:txBody>
            <a:bodyPr wrap="square" rtlCol="0">
              <a:spAutoFit/>
            </a:bodyPr>
            <a:lstStyle/>
            <a:p>
              <a:pPr lvl="0" algn="ctr"/>
              <a:r>
                <a:rPr lang="es-MX" sz="1000" dirty="0">
                  <a:latin typeface="Montserrat Medium" panose="00000600000000000000" pitchFamily="50" charset="0"/>
                </a:rPr>
                <a:t>Diputados Integrantes del Pleno de la LXII Legislatura  del H. Congreso del Estado de Coahuila de Zaragoza</a:t>
              </a:r>
            </a:p>
          </p:txBody>
        </p:sp>
        <p:sp>
          <p:nvSpPr>
            <p:cNvPr id="27" name="Rectángulo 26"/>
            <p:cNvSpPr/>
            <p:nvPr/>
          </p:nvSpPr>
          <p:spPr>
            <a:xfrm>
              <a:off x="179512" y="3356992"/>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0" name="CuadroTexto 39"/>
            <p:cNvSpPr txBox="1"/>
            <p:nvPr/>
          </p:nvSpPr>
          <p:spPr>
            <a:xfrm>
              <a:off x="0" y="3356992"/>
              <a:ext cx="1853733" cy="9233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María Eugenia Guadalupe Calderón Amezcua</a:t>
              </a:r>
            </a:p>
            <a:p>
              <a:pPr lvl="0" algn="ctr"/>
              <a:r>
                <a:rPr lang="es-MX" sz="900" dirty="0">
                  <a:latin typeface="Montserrat Light" panose="00000400000000000000" pitchFamily="50" charset="0"/>
                </a:rPr>
                <a:t>Distrito 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cxnSp>
          <p:nvCxnSpPr>
            <p:cNvPr id="46" name="Conector recto 45"/>
            <p:cNvCxnSpPr/>
            <p:nvPr/>
          </p:nvCxnSpPr>
          <p:spPr>
            <a:xfrm flipH="1">
              <a:off x="969013" y="3068960"/>
              <a:ext cx="7236811" cy="13394"/>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962362" y="3068960"/>
              <a:ext cx="1" cy="28655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8184644" y="3068960"/>
              <a:ext cx="1" cy="28655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6369613" y="3068960"/>
              <a:ext cx="1" cy="28655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4641420" y="3068960"/>
              <a:ext cx="1" cy="28655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768205" y="3068960"/>
              <a:ext cx="1" cy="28655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9" name="Rectángulo 48"/>
            <p:cNvSpPr/>
            <p:nvPr/>
          </p:nvSpPr>
          <p:spPr>
            <a:xfrm>
              <a:off x="1950122" y="3356992"/>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0" name="Rectángulo 49"/>
            <p:cNvSpPr/>
            <p:nvPr/>
          </p:nvSpPr>
          <p:spPr>
            <a:xfrm>
              <a:off x="3784555" y="3356992"/>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2" name="Rectángulo 61"/>
            <p:cNvSpPr/>
            <p:nvPr/>
          </p:nvSpPr>
          <p:spPr>
            <a:xfrm>
              <a:off x="5661662" y="3356992"/>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7" name="Rectángulo 66"/>
            <p:cNvSpPr/>
            <p:nvPr/>
          </p:nvSpPr>
          <p:spPr>
            <a:xfrm>
              <a:off x="7370816" y="3356992"/>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9" name="CuadroTexto 68"/>
            <p:cNvSpPr txBox="1"/>
            <p:nvPr/>
          </p:nvSpPr>
          <p:spPr>
            <a:xfrm>
              <a:off x="1619672" y="3356992"/>
              <a:ext cx="2133795"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María Esperanza </a:t>
              </a:r>
            </a:p>
            <a:p>
              <a:pPr lvl="0" algn="ctr"/>
              <a:r>
                <a:rPr lang="es-MX" sz="900" dirty="0">
                  <a:latin typeface="Montserrat Medium" panose="00000600000000000000" pitchFamily="50" charset="0"/>
                </a:rPr>
                <a:t>Chapa Garza</a:t>
              </a:r>
            </a:p>
            <a:p>
              <a:pPr lvl="0" algn="ctr"/>
              <a:r>
                <a:rPr lang="es-MX" sz="900" dirty="0">
                  <a:latin typeface="Montserrat Light" panose="00000400000000000000" pitchFamily="50" charset="0"/>
                </a:rPr>
                <a:t>Distrito II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73" name="CuadroTexto 72"/>
            <p:cNvSpPr txBox="1"/>
            <p:nvPr/>
          </p:nvSpPr>
          <p:spPr>
            <a:xfrm>
              <a:off x="3613988" y="3356992"/>
              <a:ext cx="1881284"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Jesús María </a:t>
              </a:r>
            </a:p>
            <a:p>
              <a:pPr lvl="0" algn="ctr"/>
              <a:r>
                <a:rPr lang="es-MX" sz="900" dirty="0">
                  <a:latin typeface="Montserrat Medium" panose="00000600000000000000" pitchFamily="50" charset="0"/>
                </a:rPr>
                <a:t>Montemayor Garza</a:t>
              </a:r>
            </a:p>
            <a:p>
              <a:pPr lvl="0" algn="ctr"/>
              <a:r>
                <a:rPr lang="es-MX" sz="900" dirty="0">
                  <a:latin typeface="Montserrat Light" panose="00000400000000000000" pitchFamily="50" charset="0"/>
                </a:rPr>
                <a:t>Distrito III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77" name="CuadroTexto 76"/>
            <p:cNvSpPr txBox="1"/>
            <p:nvPr/>
          </p:nvSpPr>
          <p:spPr>
            <a:xfrm>
              <a:off x="5533070" y="3356992"/>
              <a:ext cx="1853733"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Jorge Antonio       Abdala Serna</a:t>
              </a:r>
            </a:p>
            <a:p>
              <a:pPr lvl="0" algn="ctr"/>
              <a:r>
                <a:rPr lang="es-MX" sz="900" dirty="0">
                  <a:latin typeface="Montserrat Light" panose="00000400000000000000" pitchFamily="50" charset="0"/>
                </a:rPr>
                <a:t>Distrito IV</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80" name="CuadroTexto 79"/>
            <p:cNvSpPr txBox="1"/>
            <p:nvPr/>
          </p:nvSpPr>
          <p:spPr>
            <a:xfrm>
              <a:off x="7240664" y="3356992"/>
              <a:ext cx="1853733"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María Guadalupe </a:t>
              </a:r>
              <a:r>
                <a:rPr lang="es-MX" sz="900" dirty="0" err="1">
                  <a:latin typeface="Montserrat Medium" panose="00000600000000000000" pitchFamily="50" charset="0"/>
                </a:rPr>
                <a:t>Oyervides</a:t>
              </a:r>
              <a:r>
                <a:rPr lang="es-MX" sz="900" dirty="0">
                  <a:latin typeface="Montserrat Medium" panose="00000600000000000000" pitchFamily="50" charset="0"/>
                </a:rPr>
                <a:t> Valdez</a:t>
              </a:r>
            </a:p>
            <a:p>
              <a:pPr lvl="0" algn="ctr"/>
              <a:r>
                <a:rPr lang="es-MX" sz="900" dirty="0">
                  <a:latin typeface="Montserrat Light" panose="00000400000000000000" pitchFamily="50" charset="0"/>
                </a:rPr>
                <a:t>Distrito V</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25" name="Rectángulo 24"/>
            <p:cNvSpPr/>
            <p:nvPr/>
          </p:nvSpPr>
          <p:spPr>
            <a:xfrm>
              <a:off x="192306" y="4653136"/>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26" name="Conector recto 25"/>
            <p:cNvCxnSpPr/>
            <p:nvPr/>
          </p:nvCxnSpPr>
          <p:spPr>
            <a:xfrm>
              <a:off x="981807" y="4390362"/>
              <a:ext cx="1" cy="286551"/>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718986" y="4397564"/>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630975" y="4399266"/>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6369613" y="4397563"/>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8187564" y="4390362"/>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32" name="Rectángulo 31"/>
            <p:cNvSpPr/>
            <p:nvPr/>
          </p:nvSpPr>
          <p:spPr>
            <a:xfrm>
              <a:off x="1929485" y="4653136"/>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3" name="Rectángulo 32"/>
            <p:cNvSpPr/>
            <p:nvPr/>
          </p:nvSpPr>
          <p:spPr>
            <a:xfrm>
              <a:off x="3831018" y="4653136"/>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4" name="Rectángulo 33"/>
            <p:cNvSpPr/>
            <p:nvPr/>
          </p:nvSpPr>
          <p:spPr>
            <a:xfrm>
              <a:off x="5580112" y="4648256"/>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Rectángulo 34"/>
            <p:cNvSpPr/>
            <p:nvPr/>
          </p:nvSpPr>
          <p:spPr>
            <a:xfrm>
              <a:off x="7370816" y="4653136"/>
              <a:ext cx="1579002" cy="1008112"/>
            </a:xfrm>
            <a:prstGeom prst="rect">
              <a:avLst/>
            </a:prstGeom>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8" name="CuadroTexto 37"/>
            <p:cNvSpPr txBox="1"/>
            <p:nvPr/>
          </p:nvSpPr>
          <p:spPr>
            <a:xfrm>
              <a:off x="107504" y="4702171"/>
              <a:ext cx="1691937"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Ricardo López Campos </a:t>
              </a:r>
            </a:p>
            <a:p>
              <a:pPr lvl="0" algn="ctr"/>
              <a:r>
                <a:rPr lang="es-MX" sz="900" dirty="0">
                  <a:latin typeface="Montserrat Light" panose="00000400000000000000" pitchFamily="50" charset="0"/>
                </a:rPr>
                <a:t>Distrito VI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41" name="CuadroTexto 40"/>
            <p:cNvSpPr txBox="1"/>
            <p:nvPr/>
          </p:nvSpPr>
          <p:spPr>
            <a:xfrm>
              <a:off x="1788904" y="4732402"/>
              <a:ext cx="1853733" cy="646331"/>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Raúl Onofre Contreras</a:t>
              </a:r>
            </a:p>
            <a:p>
              <a:pPr lvl="0" algn="ctr"/>
              <a:r>
                <a:rPr lang="es-MX" sz="900" dirty="0">
                  <a:latin typeface="Montserrat Light" panose="00000400000000000000" pitchFamily="50" charset="0"/>
                </a:rPr>
                <a:t>Distrito VII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42" name="CuadroTexto 41"/>
            <p:cNvSpPr txBox="1"/>
            <p:nvPr/>
          </p:nvSpPr>
          <p:spPr>
            <a:xfrm>
              <a:off x="3704108" y="4732402"/>
              <a:ext cx="1853733" cy="646331"/>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Olivia Martínez Leyva</a:t>
              </a:r>
            </a:p>
            <a:p>
              <a:pPr lvl="0" algn="ctr"/>
              <a:r>
                <a:rPr lang="es-MX" sz="900" dirty="0">
                  <a:latin typeface="Montserrat Light" panose="00000400000000000000" pitchFamily="50" charset="0"/>
                </a:rPr>
                <a:t>Distrito VIII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43" name="CuadroTexto 42"/>
            <p:cNvSpPr txBox="1"/>
            <p:nvPr/>
          </p:nvSpPr>
          <p:spPr>
            <a:xfrm>
              <a:off x="5442746" y="4749255"/>
              <a:ext cx="1853733"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Eduardo Olmos </a:t>
              </a:r>
            </a:p>
            <a:p>
              <a:pPr lvl="0" algn="ctr"/>
              <a:r>
                <a:rPr lang="es-MX" sz="900" dirty="0">
                  <a:latin typeface="Montserrat Medium" panose="00000600000000000000" pitchFamily="50" charset="0"/>
                </a:rPr>
                <a:t>Castro</a:t>
              </a:r>
            </a:p>
            <a:p>
              <a:pPr lvl="0" algn="ctr"/>
              <a:r>
                <a:rPr lang="es-MX" sz="900" dirty="0">
                  <a:latin typeface="Montserrat Light" panose="00000400000000000000" pitchFamily="50" charset="0"/>
                </a:rPr>
                <a:t>Distrito IX</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44" name="CuadroTexto 43"/>
            <p:cNvSpPr txBox="1"/>
            <p:nvPr/>
          </p:nvSpPr>
          <p:spPr>
            <a:xfrm>
              <a:off x="7257777" y="4718621"/>
              <a:ext cx="1853733" cy="784830"/>
            </a:xfrm>
            <a:prstGeom prst="rect">
              <a:avLst/>
            </a:prstGeom>
            <a:noFill/>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Mario Cepeda</a:t>
              </a:r>
            </a:p>
            <a:p>
              <a:pPr lvl="0" algn="ctr"/>
              <a:r>
                <a:rPr lang="es-MX" sz="900" dirty="0">
                  <a:latin typeface="Montserrat Medium" panose="00000600000000000000" pitchFamily="50" charset="0"/>
                </a:rPr>
                <a:t> Ramírez</a:t>
              </a:r>
            </a:p>
            <a:p>
              <a:pPr lvl="0" algn="ctr"/>
              <a:r>
                <a:rPr lang="es-MX" sz="900" dirty="0">
                  <a:latin typeface="Montserrat Light" panose="00000400000000000000" pitchFamily="50" charset="0"/>
                </a:rPr>
                <a:t>Distrito X</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cxnSp>
          <p:nvCxnSpPr>
            <p:cNvPr id="48" name="Conector recto 47"/>
            <p:cNvCxnSpPr/>
            <p:nvPr/>
          </p:nvCxnSpPr>
          <p:spPr>
            <a:xfrm>
              <a:off x="4644007" y="2708920"/>
              <a:ext cx="1"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flipH="1">
              <a:off x="944269" y="3068960"/>
              <a:ext cx="7236811" cy="1339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971600"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a:xfrm>
              <a:off x="8193882"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a:off x="6378851"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4644007" y="3087324"/>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0" name="Conector recto 59"/>
            <p:cNvCxnSpPr/>
            <p:nvPr/>
          </p:nvCxnSpPr>
          <p:spPr>
            <a:xfrm>
              <a:off x="2777443"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p:nvPr/>
          </p:nvCxnSpPr>
          <p:spPr>
            <a:xfrm>
              <a:off x="991045" y="4390362"/>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37829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332656"/>
            <a:ext cx="8229600" cy="5760640"/>
          </a:xfrm>
        </p:spPr>
        <p:txBody>
          <a:bodyPr>
            <a:normAutofit fontScale="25000" lnSpcReduction="20000"/>
          </a:bodyPr>
          <a:lstStyle/>
          <a:p>
            <a:pPr marL="0" indent="0" algn="ctr">
              <a:buNone/>
            </a:pPr>
            <a:r>
              <a:rPr lang="es-MX" sz="4300" b="1" dirty="0">
                <a:solidFill>
                  <a:srgbClr val="40AA87"/>
                </a:solidFill>
                <a:latin typeface="Montserrat Medium" panose="00000600000000000000" pitchFamily="50" charset="0"/>
              </a:rPr>
              <a:t>OFICIALÍA MAYOR</a:t>
            </a:r>
          </a:p>
          <a:p>
            <a:pPr marL="0" indent="0" algn="ctr">
              <a:buNone/>
            </a:pPr>
            <a:endParaRPr lang="es-MX" sz="4300" b="1" dirty="0">
              <a:solidFill>
                <a:srgbClr val="40AA87"/>
              </a:solidFill>
              <a:latin typeface="Montserrat Medium" panose="00000600000000000000" pitchFamily="50" charset="0"/>
            </a:endParaRPr>
          </a:p>
          <a:p>
            <a:pPr marL="0" indent="0">
              <a:buNone/>
            </a:pPr>
            <a:endParaRPr lang="es-MX" dirty="0"/>
          </a:p>
          <a:p>
            <a:pPr marL="0" indent="0">
              <a:buNone/>
            </a:pPr>
            <a:r>
              <a:rPr lang="es-MX" sz="4400" b="1" dirty="0">
                <a:solidFill>
                  <a:srgbClr val="40AA87"/>
                </a:solidFill>
                <a:latin typeface="Montserrat Medium" panose="00000600000000000000" pitchFamily="50" charset="0"/>
              </a:rPr>
              <a:t>OBJETIVO </a:t>
            </a:r>
          </a:p>
          <a:p>
            <a:pPr marL="0" indent="0">
              <a:buNone/>
            </a:pPr>
            <a:endParaRPr lang="es-MX" sz="4400" dirty="0">
              <a:solidFill>
                <a:srgbClr val="40AA87"/>
              </a:solidFill>
              <a:latin typeface="Montserrat Medium" panose="00000600000000000000" pitchFamily="50" charset="0"/>
            </a:endParaRPr>
          </a:p>
          <a:p>
            <a:pPr algn="just"/>
            <a:r>
              <a:rPr lang="es-MX" sz="4400" dirty="0">
                <a:latin typeface="Montserrat Light" panose="00000400000000000000" pitchFamily="50" charset="0"/>
              </a:rPr>
              <a:t>Coordinación de las acciones del Pleno, la Diputación Permanente y la Junta de Gobierno brindando todo el apoyo administrativo necesario para lograr la eficiencia y eficacia en el cumplimiento de sus funciones. </a:t>
            </a:r>
          </a:p>
          <a:p>
            <a:endParaRPr lang="es-MX" sz="4400" dirty="0"/>
          </a:p>
          <a:p>
            <a:pPr marL="0" indent="0">
              <a:buNone/>
            </a:pPr>
            <a:r>
              <a:rPr lang="es-MX" sz="4400" b="1" dirty="0">
                <a:solidFill>
                  <a:srgbClr val="40AA87"/>
                </a:solidFill>
                <a:latin typeface="Montserrat Medium" panose="00000600000000000000" pitchFamily="50" charset="0"/>
              </a:rPr>
              <a:t>FUNCIONES </a:t>
            </a:r>
          </a:p>
          <a:p>
            <a:pPr marL="0" indent="0">
              <a:buNone/>
            </a:pPr>
            <a:endParaRPr lang="es-MX" sz="4400" dirty="0"/>
          </a:p>
          <a:p>
            <a:pPr algn="just"/>
            <a:r>
              <a:rPr lang="es-MX" sz="4400" dirty="0">
                <a:latin typeface="Montserrat Light" panose="00000400000000000000" pitchFamily="50" charset="0"/>
              </a:rPr>
              <a:t>Le corresponde el despacho de los siguientes asuntos: </a:t>
            </a:r>
          </a:p>
          <a:p>
            <a:pPr algn="just"/>
            <a:endParaRPr lang="es-MX" sz="4400" dirty="0">
              <a:latin typeface="Montserrat Light" panose="00000400000000000000" pitchFamily="50" charset="0"/>
            </a:endParaRPr>
          </a:p>
          <a:p>
            <a:pPr lvl="0" algn="just"/>
            <a:r>
              <a:rPr lang="es-MX" sz="4400" dirty="0">
                <a:latin typeface="Montserrat Light" panose="00000400000000000000" pitchFamily="50" charset="0"/>
              </a:rPr>
              <a:t>Auxiliar a la Mesa Directiva del Pleno del Congreso y, en su caso, a la Diputación Permanente, en todo lo relativo a la preparación de las sesiones; </a:t>
            </a:r>
          </a:p>
          <a:p>
            <a:pPr algn="just"/>
            <a:endParaRPr lang="es-MX" sz="4400" dirty="0">
              <a:latin typeface="Montserrat Light" panose="00000400000000000000" pitchFamily="50" charset="0"/>
            </a:endParaRPr>
          </a:p>
          <a:p>
            <a:pPr lvl="0" algn="just"/>
            <a:r>
              <a:rPr lang="es-MX" sz="4400" dirty="0">
                <a:latin typeface="Montserrat Light" panose="00000400000000000000" pitchFamily="50" charset="0"/>
              </a:rPr>
              <a:t>Auxiliar a la Junta de Gobierno, en la preparación de la agenda legislativa y fungir como Secretario Técnico de la misma;  </a:t>
            </a:r>
          </a:p>
          <a:p>
            <a:pPr algn="just"/>
            <a:endParaRPr lang="es-MX" sz="4400" dirty="0">
              <a:latin typeface="Montserrat Light" panose="00000400000000000000" pitchFamily="50" charset="0"/>
            </a:endParaRPr>
          </a:p>
          <a:p>
            <a:pPr lvl="0" algn="just"/>
            <a:r>
              <a:rPr lang="es-MX" sz="4400" dirty="0">
                <a:latin typeface="Montserrat Light" panose="00000400000000000000" pitchFamily="50" charset="0"/>
              </a:rPr>
              <a:t>Responder a las consultas que hagan las comisiones o los diputados, respecto a las iniciativas de leyes o decretos, propuestas de acuerdos y, en general, de los trámites legislativos;  </a:t>
            </a:r>
          </a:p>
          <a:p>
            <a:pPr algn="just"/>
            <a:endParaRPr lang="es-MX" sz="4400" dirty="0">
              <a:latin typeface="Montserrat Light" panose="00000400000000000000" pitchFamily="50" charset="0"/>
            </a:endParaRPr>
          </a:p>
          <a:p>
            <a:pPr lvl="0" algn="just"/>
            <a:r>
              <a:rPr lang="es-MX" sz="4400" dirty="0">
                <a:latin typeface="Montserrat Light" panose="00000400000000000000" pitchFamily="50" charset="0"/>
              </a:rPr>
              <a:t>Auxiliar a los Secretarios en la elaboración de las minutas de las sesiones; </a:t>
            </a:r>
          </a:p>
          <a:p>
            <a:pPr algn="just"/>
            <a:endParaRPr lang="es-MX" sz="4400" dirty="0">
              <a:latin typeface="Montserrat Light" panose="00000400000000000000" pitchFamily="50" charset="0"/>
            </a:endParaRPr>
          </a:p>
          <a:p>
            <a:pPr lvl="0" algn="just"/>
            <a:r>
              <a:rPr lang="es-MX" sz="4400" dirty="0">
                <a:latin typeface="Montserrat Light" panose="00000400000000000000" pitchFamily="50" charset="0"/>
              </a:rPr>
              <a:t>Llevar un libro en que se asiente por orden cronológico, el registro de las leyes y decretos que expida el Congreso; </a:t>
            </a:r>
          </a:p>
          <a:p>
            <a:pPr lvl="0"/>
            <a:endParaRPr lang="es-MX" sz="4400" dirty="0">
              <a:latin typeface="Montserrat Light" panose="00000400000000000000" pitchFamily="50" charset="0"/>
            </a:endParaRPr>
          </a:p>
          <a:p>
            <a:pPr lvl="0"/>
            <a:r>
              <a:rPr lang="es-MX" sz="4400" dirty="0">
                <a:latin typeface="Montserrat Light" panose="00000400000000000000" pitchFamily="50" charset="0"/>
              </a:rPr>
              <a:t>Cumplir y dar seguimiento a los acuerdos del Pleno, de la Mesa Directiva del Congreso, de la Diputación Permanente, de la Junta de Gobierno, de las Comisiones y de los Comités;  </a:t>
            </a:r>
          </a:p>
          <a:p>
            <a:pPr marL="0" indent="0">
              <a:buNone/>
            </a:pPr>
            <a:endParaRPr lang="es-MX" sz="4400" dirty="0">
              <a:latin typeface="Montserrat Light" panose="00000400000000000000" pitchFamily="50" charset="0"/>
            </a:endParaRPr>
          </a:p>
          <a:p>
            <a:pPr lvl="0"/>
            <a:r>
              <a:rPr lang="es-MX" sz="4400" dirty="0">
                <a:latin typeface="Montserrat Light" panose="00000400000000000000" pitchFamily="50" charset="0"/>
              </a:rPr>
              <a:t>Dirigir los servicios administrativos de su competencia, cuidando de que sean desempeñados con eficiencia y eficacia;  </a:t>
            </a:r>
          </a:p>
          <a:p>
            <a:pPr marL="0" indent="0">
              <a:buNone/>
            </a:pPr>
            <a:endParaRPr lang="es-MX" sz="4400" dirty="0">
              <a:latin typeface="Montserrat Light" panose="00000400000000000000" pitchFamily="50" charset="0"/>
            </a:endParaRPr>
          </a:p>
          <a:p>
            <a:pPr lvl="0"/>
            <a:r>
              <a:rPr lang="es-MX" sz="4400" dirty="0">
                <a:latin typeface="Montserrat Light" panose="00000400000000000000" pitchFamily="50" charset="0"/>
              </a:rPr>
              <a:t>Determinar los sistemas, procedimientos y técnicas adecuadas que permitan simplificar las tareas del Congreso; </a:t>
            </a:r>
          </a:p>
          <a:p>
            <a:pPr marL="0" indent="0">
              <a:buNone/>
            </a:pPr>
            <a:endParaRPr lang="es-MX" sz="4400" dirty="0">
              <a:latin typeface="Montserrat Light" panose="00000400000000000000" pitchFamily="50" charset="0"/>
            </a:endParaRPr>
          </a:p>
          <a:p>
            <a:pPr lvl="0" algn="just"/>
            <a:endParaRPr lang="es-MX" dirty="0">
              <a:latin typeface="Montserrat Light" panose="00000400000000000000" pitchFamily="50" charset="0"/>
            </a:endParaRPr>
          </a:p>
          <a:p>
            <a:pPr marL="0" indent="0" algn="just">
              <a:buNone/>
            </a:pPr>
            <a:endParaRPr lang="es-MX" dirty="0">
              <a:latin typeface="Montserrat Light" panose="00000400000000000000" pitchFamily="50" charset="0"/>
            </a:endParaRPr>
          </a:p>
          <a:p>
            <a:pPr marL="0" indent="0">
              <a:buNone/>
            </a:pPr>
            <a:endParaRPr lang="es-MX" dirty="0"/>
          </a:p>
        </p:txBody>
      </p:sp>
    </p:spTree>
    <p:extLst>
      <p:ext uri="{BB962C8B-B14F-4D97-AF65-F5344CB8AC3E}">
        <p14:creationId xmlns:p14="http://schemas.microsoft.com/office/powerpoint/2010/main" val="4041095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48680"/>
            <a:ext cx="8229600" cy="5577483"/>
          </a:xfrm>
        </p:spPr>
        <p:txBody>
          <a:bodyPr>
            <a:normAutofit fontScale="47500" lnSpcReduction="20000"/>
          </a:bodyPr>
          <a:lstStyle/>
          <a:p>
            <a:pPr lvl="0" algn="just"/>
            <a:r>
              <a:rPr lang="es-MX" dirty="0">
                <a:latin typeface="Montserrat Light" panose="00000400000000000000" pitchFamily="50" charset="0"/>
              </a:rPr>
              <a:t>Organizar, controlar y sistematizar los archivos y la información legislativa de cada legislatura; </a:t>
            </a:r>
          </a:p>
          <a:p>
            <a:pPr algn="just"/>
            <a:r>
              <a:rPr lang="es-MX" dirty="0">
                <a:latin typeface="Montserrat Light" panose="00000400000000000000" pitchFamily="50" charset="0"/>
              </a:rPr>
              <a:t> </a:t>
            </a:r>
          </a:p>
          <a:p>
            <a:pPr lvl="0" algn="just"/>
            <a:r>
              <a:rPr lang="es-MX" dirty="0">
                <a:latin typeface="Montserrat Light" panose="00000400000000000000" pitchFamily="50" charset="0"/>
              </a:rPr>
              <a:t>Hacer entrega a los coordinadores de las Comisiones y los Comités, de los expedientes que se les turnen y llevar el control y seguimiento de los mismos;  </a:t>
            </a:r>
          </a:p>
          <a:p>
            <a:pPr algn="just"/>
            <a:r>
              <a:rPr lang="es-MX" dirty="0">
                <a:latin typeface="Montserrat Light" panose="00000400000000000000" pitchFamily="50" charset="0"/>
              </a:rPr>
              <a:t> </a:t>
            </a:r>
          </a:p>
          <a:p>
            <a:pPr lvl="0" algn="just"/>
            <a:r>
              <a:rPr lang="es-MX" dirty="0">
                <a:latin typeface="Montserrat Light" panose="00000400000000000000" pitchFamily="50" charset="0"/>
              </a:rPr>
              <a:t>Coordinar y supervisar el trabajo del personal de las direcciones de asuntos legislativos, asuntos jurídicos, administración, documentación e información legislativa y el de los Secretarios Técnicos de las Comisiones; </a:t>
            </a:r>
          </a:p>
          <a:p>
            <a:pPr algn="just"/>
            <a:r>
              <a:rPr lang="es-MX" dirty="0">
                <a:latin typeface="Montserrat Light" panose="00000400000000000000" pitchFamily="50" charset="0"/>
              </a:rPr>
              <a:t> </a:t>
            </a:r>
          </a:p>
          <a:p>
            <a:pPr lvl="0" algn="just"/>
            <a:r>
              <a:rPr lang="es-MX" dirty="0">
                <a:latin typeface="Montserrat Light" panose="00000400000000000000" pitchFamily="50" charset="0"/>
              </a:rPr>
              <a:t>Certificar las copias que se expidan de los documentos del archivo y de los expedientes de las actividades de cada legislatura; </a:t>
            </a:r>
          </a:p>
          <a:p>
            <a:pPr algn="just"/>
            <a:r>
              <a:rPr lang="es-MX" dirty="0">
                <a:latin typeface="Montserrat Light" panose="00000400000000000000" pitchFamily="50" charset="0"/>
              </a:rPr>
              <a:t> </a:t>
            </a:r>
          </a:p>
          <a:p>
            <a:pPr lvl="0" algn="just"/>
            <a:r>
              <a:rPr lang="es-MX" dirty="0">
                <a:latin typeface="Montserrat Light" panose="00000400000000000000" pitchFamily="50" charset="0"/>
              </a:rPr>
              <a:t>Coordinar la relación laboral del personal adscrito a las áreas de servicios financieros, parlamentarios y administrativos; </a:t>
            </a:r>
          </a:p>
          <a:p>
            <a:pPr algn="just"/>
            <a:r>
              <a:rPr lang="es-MX" dirty="0">
                <a:latin typeface="Montserrat Light" panose="00000400000000000000" pitchFamily="50" charset="0"/>
              </a:rPr>
              <a:t> </a:t>
            </a:r>
          </a:p>
          <a:p>
            <a:pPr lvl="0" algn="just"/>
            <a:r>
              <a:rPr lang="es-MX" dirty="0">
                <a:latin typeface="Montserrat Light" panose="00000400000000000000" pitchFamily="50" charset="0"/>
              </a:rPr>
              <a:t>Supervisar las labores de seguimiento, la elaboración del Diario de los Debates y los Servicios Informáticos de Oficialía Mayor;</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Supervisar diariamente la correspondencia que se entrega mediante acuse de recibo o se envía por correo ordinario, registrada u otros medios de mensajería; y</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Las demás que le confieran esta ley, así como las que les sean encomendadas por el Pleno, la Diputación Permanente y la Junta de Gobierno.  </a:t>
            </a:r>
          </a:p>
          <a:p>
            <a:endParaRPr lang="es-MX" dirty="0"/>
          </a:p>
        </p:txBody>
      </p:sp>
    </p:spTree>
    <p:extLst>
      <p:ext uri="{BB962C8B-B14F-4D97-AF65-F5344CB8AC3E}">
        <p14:creationId xmlns:p14="http://schemas.microsoft.com/office/powerpoint/2010/main" val="3078950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40000" lnSpcReduction="20000"/>
          </a:bodyPr>
          <a:lstStyle/>
          <a:p>
            <a:pPr marL="0" indent="0" algn="ctr">
              <a:buNone/>
            </a:pPr>
            <a:r>
              <a:rPr lang="es-MX" sz="4000" b="1" dirty="0">
                <a:solidFill>
                  <a:srgbClr val="40AA87"/>
                </a:solidFill>
                <a:latin typeface="Montserrat Medium" panose="00000600000000000000" pitchFamily="50" charset="0"/>
              </a:rPr>
              <a:t>DIRECCIÓN DE ASUNTOS LEGISLATIVOS </a:t>
            </a:r>
            <a:endParaRPr lang="es-MX" sz="4000" dirty="0">
              <a:solidFill>
                <a:srgbClr val="40AA87"/>
              </a:solidFill>
              <a:latin typeface="Montserrat Medium" panose="00000600000000000000" pitchFamily="50" charset="0"/>
            </a:endParaRPr>
          </a:p>
          <a:p>
            <a:pPr marL="0" indent="0">
              <a:buNone/>
            </a:pPr>
            <a:endParaRPr lang="es-MX" b="1" dirty="0">
              <a:solidFill>
                <a:srgbClr val="40AA87"/>
              </a:solidFill>
              <a:latin typeface="Montserrat Medium" panose="00000600000000000000" pitchFamily="50" charset="0"/>
            </a:endParaRPr>
          </a:p>
          <a:p>
            <a:pPr marL="0" indent="0">
              <a:buNone/>
            </a:pPr>
            <a:r>
              <a:rPr lang="es-MX" b="1" dirty="0">
                <a:solidFill>
                  <a:srgbClr val="40AA87"/>
                </a:solidFill>
                <a:latin typeface="Montserrat Medium" panose="00000600000000000000" pitchFamily="50" charset="0"/>
              </a:rPr>
              <a:t>OBJETIVO </a:t>
            </a:r>
            <a:endParaRPr lang="es-MX" dirty="0">
              <a:solidFill>
                <a:srgbClr val="40AA87"/>
              </a:solidFill>
              <a:latin typeface="Montserrat Medium" panose="00000600000000000000" pitchFamily="50" charset="0"/>
            </a:endParaRPr>
          </a:p>
          <a:p>
            <a:endParaRPr lang="es-MX" dirty="0"/>
          </a:p>
          <a:p>
            <a:pPr algn="just"/>
            <a:r>
              <a:rPr lang="es-MX" dirty="0">
                <a:latin typeface="Montserrat Light" panose="00000400000000000000" pitchFamily="50" charset="0"/>
              </a:rPr>
              <a:t>Apoyar el desarrollo de los trabajos del Congreso, de los Órganos de Gobierno, de las Comisiones Legislativas y los Diputados, así como desahogar todo tipo de consultas y solicitudes en materia parlamentaria. </a:t>
            </a:r>
          </a:p>
          <a:p>
            <a:pPr marL="0" indent="0">
              <a:buNone/>
            </a:pPr>
            <a:endParaRPr lang="es-MX" b="1" dirty="0"/>
          </a:p>
          <a:p>
            <a:pPr marL="0" indent="0">
              <a:buNone/>
            </a:pPr>
            <a:r>
              <a:rPr lang="es-MX" b="1" dirty="0">
                <a:solidFill>
                  <a:srgbClr val="40AA87"/>
                </a:solidFill>
                <a:latin typeface="Montserrat Medium" panose="00000600000000000000" pitchFamily="50" charset="0"/>
              </a:rPr>
              <a:t>FUNCIONES: </a:t>
            </a:r>
          </a:p>
          <a:p>
            <a:pPr marL="0" indent="0">
              <a:buNone/>
            </a:pPr>
            <a:endParaRPr lang="es-MX" dirty="0"/>
          </a:p>
          <a:p>
            <a:pPr lvl="0" algn="just"/>
            <a:r>
              <a:rPr lang="es-MX" dirty="0">
                <a:latin typeface="Montserrat Light" panose="00000400000000000000" pitchFamily="50" charset="0"/>
              </a:rPr>
              <a:t>Elaborar los proyectos de Órdenes del Día de las sesiones del Pleno, Diputación Permanente, Extraordinarias y Solemnes.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los informes de la correspondencia y documentación recibida por el Congreso para informar al Pleno y a la Diputación Permanente;</a:t>
            </a:r>
          </a:p>
          <a:p>
            <a:pPr lvl="0" algn="just"/>
            <a:r>
              <a:rPr lang="es-MX" dirty="0">
                <a:latin typeface="Montserrat Light" panose="00000400000000000000" pitchFamily="50" charset="0"/>
              </a:rPr>
              <a:t> </a:t>
            </a:r>
          </a:p>
          <a:p>
            <a:pPr lvl="0" algn="just"/>
            <a:r>
              <a:rPr lang="es-MX" dirty="0">
                <a:latin typeface="Montserrat Light" panose="00000400000000000000" pitchFamily="50" charset="0"/>
              </a:rPr>
              <a:t>Elaborar los informes relativos al cumplimiento de los acuerdos que se aprueban en cada sesión;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la documentación de apoyo a la Mesa Directiva, para el desarrollo de las sesiones;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y revisar la integración de los guiones, desarrollados y expedientes de las sesiones.</a:t>
            </a:r>
          </a:p>
          <a:p>
            <a:pPr lvl="0" algn="just"/>
            <a:r>
              <a:rPr lang="es-MX" dirty="0">
                <a:latin typeface="Montserrat Light" panose="00000400000000000000" pitchFamily="50" charset="0"/>
              </a:rPr>
              <a:t> </a:t>
            </a:r>
          </a:p>
          <a:p>
            <a:pPr lvl="0" algn="just"/>
            <a:r>
              <a:rPr lang="es-MX" dirty="0">
                <a:latin typeface="Montserrat Light" panose="00000400000000000000" pitchFamily="50" charset="0"/>
              </a:rPr>
              <a:t>Poner a disposición de la Oficialía Mayor la base de datos de documentos elaborados en el área; </a:t>
            </a:r>
          </a:p>
        </p:txBody>
      </p:sp>
    </p:spTree>
    <p:extLst>
      <p:ext uri="{BB962C8B-B14F-4D97-AF65-F5344CB8AC3E}">
        <p14:creationId xmlns:p14="http://schemas.microsoft.com/office/powerpoint/2010/main" val="3663676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5"/>
            <a:ext cx="8229600" cy="5184575"/>
          </a:xfrm>
        </p:spPr>
        <p:txBody>
          <a:bodyPr>
            <a:normAutofit fontScale="40000" lnSpcReduction="20000"/>
          </a:bodyPr>
          <a:lstStyle/>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Formular proyectos de propuestas de acuerdos aprobados por el Pleno y la Diputación Permanente;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Implementar los documentos para formalizar las Leyes, Decretos y Acuerdos aprobados por el Pleno del Congreso y la Diputación Permanente;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acuerdos de aprobación de las cuentas públicas;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acuerdos generales aprobados por el Pleno y la Diputación Permanente.</a:t>
            </a:r>
          </a:p>
          <a:p>
            <a:pPr lvl="0" algn="just"/>
            <a:r>
              <a:rPr lang="es-MX" dirty="0">
                <a:latin typeface="Montserrat Light" panose="00000400000000000000" pitchFamily="50" charset="0"/>
              </a:rPr>
              <a:t> </a:t>
            </a:r>
          </a:p>
          <a:p>
            <a:pPr lvl="0" algn="just"/>
            <a:r>
              <a:rPr lang="es-MX" dirty="0">
                <a:latin typeface="Montserrat Light" panose="00000400000000000000" pitchFamily="50" charset="0"/>
              </a:rPr>
              <a:t>Colaborar en la definición y elaboración de los turnos que deben darse a la correspondencia y documentos recibidos por el Congreso, para ser puestos a disposición de la Oficialía Mayor.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los comunicados de los acuerdos aprobados por el Pleno </a:t>
            </a:r>
            <a:r>
              <a:rPr lang="es-MX" dirty="0" err="1">
                <a:latin typeface="Montserrat Light" panose="00000400000000000000" pitchFamily="50" charset="0"/>
              </a:rPr>
              <a:t>ó</a:t>
            </a:r>
            <a:r>
              <a:rPr lang="es-MX" dirty="0">
                <a:latin typeface="Montserrat Light" panose="00000400000000000000" pitchFamily="50" charset="0"/>
              </a:rPr>
              <a:t> la Diputación Permanente;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Elaborar los informes de actividades del Pleno del Congreso y la Diputación Permanente.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Colaborar en la revisión y elaboración de proposiciones con punto de acuerdo e iniciativas de decreto, propuestas por las Diputadas y Diputados del Congreso del Estado.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Las demás que le confieran la Ley Orgánica del Congreso del Estado, sus reglamentos, así como las que les sean encomendadas por el Pleno, la Diputación Permanente, la Junta de Gobierno y el Presidente de la Junta de Gobierno. </a:t>
            </a:r>
          </a:p>
        </p:txBody>
      </p:sp>
    </p:spTree>
    <p:extLst>
      <p:ext uri="{BB962C8B-B14F-4D97-AF65-F5344CB8AC3E}">
        <p14:creationId xmlns:p14="http://schemas.microsoft.com/office/powerpoint/2010/main" val="380865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76672"/>
            <a:ext cx="8229600" cy="5793507"/>
          </a:xfrm>
        </p:spPr>
        <p:txBody>
          <a:bodyPr>
            <a:normAutofit fontScale="47500" lnSpcReduction="20000"/>
          </a:bodyPr>
          <a:lstStyle/>
          <a:p>
            <a:pPr marL="0" indent="0" algn="ctr">
              <a:buNone/>
            </a:pPr>
            <a:r>
              <a:rPr lang="es-MX" b="1" dirty="0">
                <a:solidFill>
                  <a:srgbClr val="40AA87"/>
                </a:solidFill>
                <a:latin typeface="Montserrat Medium" panose="00000600000000000000" pitchFamily="50" charset="0"/>
              </a:rPr>
              <a:t>DIRECCIÓN DE ASUNTOS JURÍDICOS </a:t>
            </a:r>
            <a:endParaRPr lang="es-MX" dirty="0">
              <a:solidFill>
                <a:srgbClr val="40AA87"/>
              </a:solidFill>
              <a:latin typeface="Montserrat Medium" panose="00000600000000000000" pitchFamily="50" charset="0"/>
            </a:endParaRPr>
          </a:p>
          <a:p>
            <a:pPr marL="0" indent="0">
              <a:buNone/>
            </a:pPr>
            <a:endParaRPr lang="es-MX" b="1" dirty="0">
              <a:solidFill>
                <a:srgbClr val="40AA87"/>
              </a:solidFill>
              <a:latin typeface="Montserrat Medium" panose="00000600000000000000" pitchFamily="50" charset="0"/>
            </a:endParaRPr>
          </a:p>
          <a:p>
            <a:pPr marL="0" indent="0">
              <a:buNone/>
            </a:pPr>
            <a:r>
              <a:rPr lang="es-MX" b="1" dirty="0">
                <a:solidFill>
                  <a:srgbClr val="40AA87"/>
                </a:solidFill>
                <a:latin typeface="Montserrat Medium" panose="00000600000000000000" pitchFamily="50" charset="0"/>
              </a:rPr>
              <a:t>OBJETIVO </a:t>
            </a:r>
          </a:p>
          <a:p>
            <a:pPr marL="0" indent="0">
              <a:buNone/>
            </a:pPr>
            <a:endParaRPr lang="es-MX" dirty="0">
              <a:solidFill>
                <a:srgbClr val="40AA87"/>
              </a:solidFill>
              <a:latin typeface="Montserrat Medium" panose="00000600000000000000" pitchFamily="50" charset="0"/>
            </a:endParaRPr>
          </a:p>
          <a:p>
            <a:pPr algn="just"/>
            <a:r>
              <a:rPr lang="es-MX" dirty="0">
                <a:latin typeface="Montserrat Light" panose="00000400000000000000" pitchFamily="50" charset="0"/>
              </a:rPr>
              <a:t>Realizar la actividad contenciosa en defensa a los ordenamientos legales impugnados, aprobados por el Congreso del Estado, así como asesorar legalmente, respecto de las consultas que en materia jurídica, formulen las Comisiones Ordinarias, Comisiones Especiales, Comités y la Tesorería de esta Soberanía. </a:t>
            </a:r>
          </a:p>
          <a:p>
            <a:pPr marL="0" indent="0">
              <a:buNone/>
            </a:pPr>
            <a:endParaRPr lang="es-MX" dirty="0"/>
          </a:p>
          <a:p>
            <a:pPr marL="0" indent="0">
              <a:buNone/>
            </a:pPr>
            <a:r>
              <a:rPr lang="es-MX" b="1" dirty="0">
                <a:solidFill>
                  <a:srgbClr val="40AA87"/>
                </a:solidFill>
                <a:latin typeface="Montserrat Medium" panose="00000600000000000000" pitchFamily="50" charset="0"/>
              </a:rPr>
              <a:t>FUNCIONES </a:t>
            </a:r>
          </a:p>
          <a:p>
            <a:pPr marL="0" indent="0">
              <a:buNone/>
            </a:pPr>
            <a:endParaRPr lang="es-MX" dirty="0"/>
          </a:p>
          <a:p>
            <a:pPr lvl="0" algn="just"/>
            <a:r>
              <a:rPr lang="es-MX" dirty="0">
                <a:latin typeface="Montserrat Light" panose="00000400000000000000" pitchFamily="50" charset="0"/>
              </a:rPr>
              <a:t>Atender controversias constitucionales y acciones de inconstitucionalidad federales, ante la Suprema Corte de Justicia de la Nación, así como la tramitación de amparos indirectos y recursos de revisión presentados en juzgados locales y federales.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Atender acciones de inconstitucionalidad locales presentadas ante al Tribunal Superior de Justicia del Estado, en su carácter de Tribunal Constitucional. </a:t>
            </a:r>
          </a:p>
          <a:p>
            <a:pPr lvl="0" algn="just"/>
            <a:endParaRPr lang="es-MX" dirty="0">
              <a:latin typeface="Montserrat Light" panose="00000400000000000000" pitchFamily="50" charset="0"/>
            </a:endParaRPr>
          </a:p>
          <a:p>
            <a:pPr lvl="0" algn="just"/>
            <a:r>
              <a:rPr lang="es-MX" dirty="0">
                <a:latin typeface="Montserrat Light" panose="00000400000000000000" pitchFamily="50" charset="0"/>
              </a:rPr>
              <a:t>Emitir opinión y dictaminar la procedencia de Convenios, Acuerdos, Contratos, bases de coordinación y demás actos jurídicos celebrados por el Congreso del Estado, con los Poderes Ejecutivo, Judicial, Órganos Constitucionales Autónomos, así como otras instancias del orden federal y municipal. </a:t>
            </a:r>
          </a:p>
          <a:p>
            <a:endParaRPr lang="es-MX" dirty="0"/>
          </a:p>
        </p:txBody>
      </p:sp>
    </p:spTree>
    <p:extLst>
      <p:ext uri="{BB962C8B-B14F-4D97-AF65-F5344CB8AC3E}">
        <p14:creationId xmlns:p14="http://schemas.microsoft.com/office/powerpoint/2010/main" val="2496335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40000" lnSpcReduction="20000"/>
          </a:bodyPr>
          <a:lstStyle/>
          <a:p>
            <a:pPr lvl="0" algn="just"/>
            <a:r>
              <a:rPr lang="es-MX" dirty="0">
                <a:latin typeface="Montserrat Light" panose="00000400000000000000" pitchFamily="50" charset="0"/>
              </a:rPr>
              <a:t>Asesorar legalmente respecto de las consultas que en materia jurídica formulen las Comisiones Ordinarias, Comisiones Especiales, Comités y la Tesorería de esta Soberanía.</a:t>
            </a:r>
          </a:p>
          <a:p>
            <a:pPr marL="0" lvl="0" indent="0" algn="just">
              <a:buNone/>
            </a:pPr>
            <a:r>
              <a:rPr lang="es-MX" dirty="0">
                <a:latin typeface="Montserrat Light" panose="00000400000000000000" pitchFamily="50" charset="0"/>
              </a:rPr>
              <a:t> </a:t>
            </a:r>
          </a:p>
          <a:p>
            <a:pPr lvl="0" algn="just"/>
            <a:r>
              <a:rPr lang="es-MX" dirty="0">
                <a:latin typeface="Montserrat Light" panose="00000400000000000000" pitchFamily="50" charset="0"/>
              </a:rPr>
              <a:t>Registrar y resguardar los Convenios, Acuerdos, Contratos, bases de coordinación y demás actos jurídicos celebrados por el Congreso del Estado, con los Poderes Ejecutivo, Judicial, Órganos Constitucionales Autónomos, así como otras instancias del orden federal y municipal.</a:t>
            </a:r>
          </a:p>
          <a:p>
            <a:pPr marL="0" lvl="0" indent="0" algn="just">
              <a:buNone/>
            </a:pPr>
            <a:r>
              <a:rPr lang="es-MX" dirty="0">
                <a:latin typeface="Montserrat Light" panose="00000400000000000000" pitchFamily="50" charset="0"/>
              </a:rPr>
              <a:t> </a:t>
            </a:r>
          </a:p>
          <a:p>
            <a:pPr lvl="0" algn="just"/>
            <a:r>
              <a:rPr lang="es-MX" dirty="0">
                <a:latin typeface="Montserrat Light" panose="00000400000000000000" pitchFamily="50" charset="0"/>
              </a:rPr>
              <a:t>Revisar documentos que contengan iniciativas de Ley o reformas a fin de proporcionar comentarios.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Analizar documentos que se consignan para consulta jurídica.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Responsable de la Unidad Transparencia del Congreso del Estado de Coahuila, con la finalidad de dar cumplimiento a lo establecido en la Ley de Acceso a la Información Pública para el Estado de Coahuila de Zaragoza y Ley de Protección de Datos Personales en Posesión de Sujetos Obligados del Estado de Coahuila de Zaragoza.</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Elaborar los oficios de remisión a las áreas competentes en el Congreso del Estado, a fin de dar respuestas de las solicitudes de acceso a la información pública que se realicen físicamente o a través de la Internet, en la página Web del Sistema INFOCOAHUILA, del Instituto Coahuilense de Acceso a la Información Pública, así como mantener actualizada en la página oficial Web del Congreso del Estado la información pública mínima, establecida en la Ley de Acceso a la Información Pública para el Estado de Coahuila de Zaragoza.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Contraloría Interna del Congreso, para los efectos de determinar las responsabilidades administrativas del incumplimiento de las obligaciones de los servidores públicos de todas las dependencias del Poder Legislativo, en los términos de la Ley de Responsabilidades de los Servidores Públicos Estatales y Municipales del Estado.</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Las demás que le confieran la Ley Orgánica del Congreso del Estado, sus reglamentos, así como las que les sean encomendadas por el Pleno, la Diputación Permanente, la Junta de Gobierno y el Presidente de la Junta de Gobierno. </a:t>
            </a:r>
          </a:p>
          <a:p>
            <a:endParaRPr lang="es-MX" dirty="0"/>
          </a:p>
        </p:txBody>
      </p:sp>
    </p:spTree>
    <p:extLst>
      <p:ext uri="{BB962C8B-B14F-4D97-AF65-F5344CB8AC3E}">
        <p14:creationId xmlns:p14="http://schemas.microsoft.com/office/powerpoint/2010/main" val="12359379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04664"/>
            <a:ext cx="8229600" cy="5721499"/>
          </a:xfrm>
        </p:spPr>
        <p:txBody>
          <a:bodyPr>
            <a:normAutofit fontScale="47500" lnSpcReduction="20000"/>
          </a:bodyPr>
          <a:lstStyle/>
          <a:p>
            <a:pPr marL="0" indent="0" algn="ctr">
              <a:buNone/>
            </a:pPr>
            <a:r>
              <a:rPr lang="es-MX" b="1" dirty="0">
                <a:solidFill>
                  <a:srgbClr val="40AA87"/>
                </a:solidFill>
                <a:latin typeface="Montserrat Medium" panose="00000600000000000000" pitchFamily="50" charset="0"/>
              </a:rPr>
              <a:t>DIRECCIÓN DE DOCUMENTACIÓN E INFORMACIÓN LEGISLATIVA</a:t>
            </a:r>
            <a:endParaRPr lang="es-MX" dirty="0">
              <a:solidFill>
                <a:srgbClr val="40AA87"/>
              </a:solidFill>
              <a:latin typeface="Montserrat Medium" panose="00000600000000000000" pitchFamily="50" charset="0"/>
            </a:endParaRPr>
          </a:p>
          <a:p>
            <a:pPr marL="0" indent="0">
              <a:buNone/>
            </a:pPr>
            <a:endParaRPr lang="es-MX" b="1" dirty="0">
              <a:solidFill>
                <a:srgbClr val="40AA87"/>
              </a:solidFill>
              <a:latin typeface="Montserrat Medium" panose="00000600000000000000" pitchFamily="50" charset="0"/>
            </a:endParaRPr>
          </a:p>
          <a:p>
            <a:pPr marL="0" indent="0">
              <a:buNone/>
            </a:pPr>
            <a:r>
              <a:rPr lang="es-MX" b="1" dirty="0">
                <a:solidFill>
                  <a:srgbClr val="40AA87"/>
                </a:solidFill>
                <a:latin typeface="Montserrat Medium" panose="00000600000000000000" pitchFamily="50" charset="0"/>
              </a:rPr>
              <a:t>OBJETIVO </a:t>
            </a:r>
          </a:p>
          <a:p>
            <a:pPr marL="0" indent="0">
              <a:buNone/>
            </a:pPr>
            <a:endParaRPr lang="es-MX" dirty="0">
              <a:solidFill>
                <a:srgbClr val="40AA87"/>
              </a:solidFill>
              <a:latin typeface="Montserrat Medium" panose="00000600000000000000" pitchFamily="50" charset="0"/>
            </a:endParaRPr>
          </a:p>
          <a:p>
            <a:pPr algn="just"/>
            <a:r>
              <a:rPr lang="es-MX" dirty="0">
                <a:latin typeface="Montserrat Light" panose="00000400000000000000" pitchFamily="50" charset="0"/>
              </a:rPr>
              <a:t>Administrar, resguardar, clasificar, conservar y enriquecer el acervo documental del Congreso del Estado. Asimismo, coordinar las funciones de apoyo y/o asesoría técnica para los Diputados y atender las solicitudes de información sobre los antecedentes histórico-legislativos de Coahuila </a:t>
            </a:r>
          </a:p>
          <a:p>
            <a:pPr marL="0" indent="0">
              <a:buNone/>
            </a:pPr>
            <a:endParaRPr lang="es-MX" dirty="0"/>
          </a:p>
          <a:p>
            <a:pPr marL="0" indent="0">
              <a:buNone/>
            </a:pPr>
            <a:r>
              <a:rPr lang="es-MX" b="1" dirty="0">
                <a:solidFill>
                  <a:srgbClr val="40AA87"/>
                </a:solidFill>
                <a:latin typeface="Montserrat Medium" panose="00000600000000000000" pitchFamily="50" charset="0"/>
              </a:rPr>
              <a:t>FUNCIONES </a:t>
            </a:r>
          </a:p>
          <a:p>
            <a:endParaRPr lang="es-MX" dirty="0">
              <a:solidFill>
                <a:srgbClr val="40AA87"/>
              </a:solidFill>
              <a:latin typeface="Montserrat Medium" panose="00000600000000000000" pitchFamily="50" charset="0"/>
            </a:endParaRPr>
          </a:p>
          <a:p>
            <a:pPr lvl="0" algn="just"/>
            <a:r>
              <a:rPr lang="es-MX" dirty="0">
                <a:latin typeface="Montserrat Light" panose="00000400000000000000" pitchFamily="50" charset="0"/>
              </a:rPr>
              <a:t>Organizar, planear, coordinar y difundir mediante publicaciones diversas, la esencia del trabajo que realiza el Poder Legislativo.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Promover entre diputados, historiadores, estudiantes y público en general, la consulta y la investigación de la historia legislativa de nuestro estado.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Coordinar las actividades de planeación y aplicación del programa de trabajo de las áreas de archivo y biblioteca.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Enlazar la dirección con organismos similares para intercambio de experiencias, información y acervos documentales con otras legislaturas de los estados. </a:t>
            </a:r>
          </a:p>
          <a:p>
            <a:pPr marL="0" lvl="0" indent="0" algn="just">
              <a:buNone/>
            </a:pPr>
            <a:endParaRPr lang="es-MX" dirty="0">
              <a:latin typeface="Montserrat Light" panose="00000400000000000000" pitchFamily="50" charset="0"/>
            </a:endParaRPr>
          </a:p>
          <a:p>
            <a:pPr lvl="0" algn="just"/>
            <a:r>
              <a:rPr lang="es-MX" dirty="0">
                <a:latin typeface="Montserrat Light" panose="00000400000000000000" pitchFamily="50" charset="0"/>
              </a:rPr>
              <a:t>Organizar e inventariar el acervo documental existente para proporcionar a los usuarios una información de calidad, veraz y eficiente. </a:t>
            </a:r>
          </a:p>
          <a:p>
            <a:pPr algn="just"/>
            <a:endParaRPr lang="es-MX" dirty="0">
              <a:latin typeface="Montserrat Light" panose="00000400000000000000" pitchFamily="50" charset="0"/>
            </a:endParaRPr>
          </a:p>
        </p:txBody>
      </p:sp>
    </p:spTree>
    <p:extLst>
      <p:ext uri="{BB962C8B-B14F-4D97-AF65-F5344CB8AC3E}">
        <p14:creationId xmlns:p14="http://schemas.microsoft.com/office/powerpoint/2010/main" val="642134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4020" y="980728"/>
            <a:ext cx="8229600" cy="4104456"/>
          </a:xfrm>
        </p:spPr>
        <p:txBody>
          <a:bodyPr>
            <a:normAutofit/>
          </a:bodyPr>
          <a:lstStyle/>
          <a:p>
            <a:pPr lvl="0" algn="just"/>
            <a:r>
              <a:rPr lang="es-MX" sz="1400" dirty="0">
                <a:latin typeface="Montserrat Light" panose="00000400000000000000" pitchFamily="50" charset="0"/>
              </a:rPr>
              <a:t>Recibir, resguardar y clasificar las publicaciones de los Periódicos Oficiales del Estado y el Diario Oficial de la federación. </a:t>
            </a:r>
          </a:p>
          <a:p>
            <a:pPr marL="0" lvl="0" indent="0" algn="just">
              <a:buNone/>
            </a:pPr>
            <a:endParaRPr lang="es-MX" sz="1400" dirty="0">
              <a:latin typeface="Montserrat Light" panose="00000400000000000000" pitchFamily="50" charset="0"/>
            </a:endParaRPr>
          </a:p>
          <a:p>
            <a:pPr lvl="0" algn="just"/>
            <a:r>
              <a:rPr lang="es-MX" sz="1400" dirty="0">
                <a:latin typeface="Montserrat Light" panose="00000400000000000000" pitchFamily="50" charset="0"/>
              </a:rPr>
              <a:t>Fomentar la elaboración de publicaciones relacionadas con el quehacer legislativo (Suma Legislativa, Gaceta Parlamentaria, Gacetilla Histórico-Legislativa, Prontuario Legislativo, Trípticos, etc.). </a:t>
            </a:r>
          </a:p>
          <a:p>
            <a:pPr marL="0" lvl="0" indent="0" algn="just">
              <a:buNone/>
            </a:pPr>
            <a:endParaRPr lang="es-MX" sz="1400" dirty="0">
              <a:latin typeface="Montserrat Light" panose="00000400000000000000" pitchFamily="50" charset="0"/>
            </a:endParaRPr>
          </a:p>
          <a:p>
            <a:pPr lvl="0" algn="just"/>
            <a:r>
              <a:rPr lang="es-MX" sz="1400" dirty="0">
                <a:latin typeface="Montserrat Light" panose="00000400000000000000" pitchFamily="50" charset="0"/>
              </a:rPr>
              <a:t>Mantener actualizada la biblioteca y el archivo sobre cursos, seminarios, conferencias y encuentros locales o nacionales. </a:t>
            </a:r>
          </a:p>
          <a:p>
            <a:pPr marL="0" lvl="0" indent="0" algn="just">
              <a:buNone/>
            </a:pPr>
            <a:endParaRPr lang="es-MX" sz="1400" dirty="0">
              <a:latin typeface="Montserrat Light" panose="00000400000000000000" pitchFamily="50" charset="0"/>
            </a:endParaRPr>
          </a:p>
          <a:p>
            <a:pPr lvl="0" algn="just"/>
            <a:r>
              <a:rPr lang="es-MX" sz="1400" dirty="0">
                <a:latin typeface="Montserrat Light" panose="00000400000000000000" pitchFamily="50" charset="0"/>
              </a:rPr>
              <a:t>Someter periódicamente la información a procesos de evaluación, fomentando al mismo tiempo, la actualización del activo fijo y documental del archivo y biblioteca. </a:t>
            </a:r>
          </a:p>
          <a:p>
            <a:pPr marL="0" lvl="0" indent="0" algn="just">
              <a:buNone/>
            </a:pPr>
            <a:endParaRPr lang="es-MX" sz="1400" dirty="0">
              <a:latin typeface="Montserrat Light" panose="00000400000000000000" pitchFamily="50" charset="0"/>
            </a:endParaRPr>
          </a:p>
          <a:p>
            <a:pPr lvl="0" algn="just"/>
            <a:r>
              <a:rPr lang="es-MX" sz="1400" dirty="0">
                <a:latin typeface="Montserrat Light" panose="00000400000000000000" pitchFamily="50" charset="0"/>
              </a:rPr>
              <a:t>Las demás que le confieran la Ley Orgánica del Congreso del Estado, sus reglamentos, así como las que les sean encomendadas por el Pleno, la Diputación Permanente la Junta de Gobierno y el Presidente de la Junta de Gobierno. </a:t>
            </a:r>
          </a:p>
          <a:p>
            <a:endParaRPr lang="es-MX" dirty="0"/>
          </a:p>
          <a:p>
            <a:endParaRPr lang="es-MX" dirty="0"/>
          </a:p>
        </p:txBody>
      </p:sp>
    </p:spTree>
    <p:extLst>
      <p:ext uri="{BB962C8B-B14F-4D97-AF65-F5344CB8AC3E}">
        <p14:creationId xmlns:p14="http://schemas.microsoft.com/office/powerpoint/2010/main" val="2454428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548680"/>
            <a:ext cx="8229600" cy="5472607"/>
          </a:xfrm>
        </p:spPr>
        <p:txBody>
          <a:bodyPr>
            <a:normAutofit fontScale="47500" lnSpcReduction="20000"/>
          </a:bodyPr>
          <a:lstStyle/>
          <a:p>
            <a:pPr marL="0" indent="0" algn="ctr">
              <a:buNone/>
            </a:pPr>
            <a:r>
              <a:rPr lang="es-MX" sz="4000" b="1" dirty="0">
                <a:solidFill>
                  <a:srgbClr val="40AA87"/>
                </a:solidFill>
                <a:latin typeface="Montserrat Medium" panose="00000600000000000000" pitchFamily="50" charset="0"/>
              </a:rPr>
              <a:t>DIRECCIÓN DE COMUNICACIÓN SOCIAL </a:t>
            </a:r>
          </a:p>
          <a:p>
            <a:pPr marL="0" indent="0" algn="ctr">
              <a:buNone/>
            </a:pPr>
            <a:endParaRPr lang="es-MX" sz="2300" dirty="0">
              <a:solidFill>
                <a:srgbClr val="40AA87"/>
              </a:solidFill>
              <a:latin typeface="Montserrat Medium" panose="00000600000000000000" pitchFamily="50" charset="0"/>
            </a:endParaRPr>
          </a:p>
          <a:p>
            <a:pPr marL="0" indent="0">
              <a:buNone/>
            </a:pPr>
            <a:r>
              <a:rPr lang="es-MX" dirty="0">
                <a:solidFill>
                  <a:srgbClr val="40AA87"/>
                </a:solidFill>
                <a:latin typeface="Montserrat Medium" panose="00000600000000000000" pitchFamily="50" charset="0"/>
              </a:rPr>
              <a:t> </a:t>
            </a:r>
          </a:p>
          <a:p>
            <a:pPr marL="0" indent="0">
              <a:buNone/>
            </a:pPr>
            <a:r>
              <a:rPr lang="es-MX" b="1" dirty="0">
                <a:solidFill>
                  <a:srgbClr val="40AA87"/>
                </a:solidFill>
                <a:latin typeface="Montserrat Medium" panose="00000600000000000000" pitchFamily="50" charset="0"/>
              </a:rPr>
              <a:t>OBJETIVO </a:t>
            </a:r>
          </a:p>
          <a:p>
            <a:pPr marL="0" indent="0">
              <a:buNone/>
            </a:pPr>
            <a:endParaRPr lang="es-MX" dirty="0"/>
          </a:p>
          <a:p>
            <a:pPr algn="just"/>
            <a:r>
              <a:rPr lang="es-MX" sz="3400" dirty="0">
                <a:latin typeface="Montserrat Light" panose="00000400000000000000" pitchFamily="50" charset="0"/>
              </a:rPr>
              <a:t>Ser el enlace del Congreso del Estado y los Medios de Comunicación para dar a conocer a la Ciudadanía el trabajo legislativo del Congreso. </a:t>
            </a:r>
          </a:p>
          <a:p>
            <a:pPr marL="0" indent="0">
              <a:buNone/>
            </a:pPr>
            <a:endParaRPr lang="es-MX" dirty="0"/>
          </a:p>
          <a:p>
            <a:pPr marL="0" indent="0">
              <a:buNone/>
            </a:pPr>
            <a:r>
              <a:rPr lang="es-MX" b="1" dirty="0">
                <a:solidFill>
                  <a:srgbClr val="40AA87"/>
                </a:solidFill>
                <a:latin typeface="Montserrat Medium" panose="00000600000000000000" pitchFamily="50" charset="0"/>
              </a:rPr>
              <a:t>FUNCIONES </a:t>
            </a:r>
          </a:p>
          <a:p>
            <a:pPr marL="0" indent="0">
              <a:buNone/>
            </a:pPr>
            <a:endParaRPr lang="es-MX" dirty="0"/>
          </a:p>
          <a:p>
            <a:pPr lvl="0" algn="just"/>
            <a:r>
              <a:rPr lang="es-MX" sz="3400" dirty="0">
                <a:latin typeface="Montserrat Light" panose="00000400000000000000" pitchFamily="50" charset="0"/>
              </a:rPr>
              <a:t>Cumplir con los planes y programas de trabajo que acuerde la Junta de Gobierno; </a:t>
            </a:r>
          </a:p>
          <a:p>
            <a:pPr marL="0" indent="0" algn="just">
              <a:buNone/>
            </a:pPr>
            <a:endParaRPr lang="es-MX" sz="3400" dirty="0">
              <a:latin typeface="Montserrat Light" panose="00000400000000000000" pitchFamily="50" charset="0"/>
            </a:endParaRPr>
          </a:p>
          <a:p>
            <a:pPr lvl="0" algn="just"/>
            <a:r>
              <a:rPr lang="es-MX" sz="3400" dirty="0">
                <a:latin typeface="Montserrat Light" panose="00000400000000000000" pitchFamily="50" charset="0"/>
              </a:rPr>
              <a:t>Preparar, conforme a lo indicado por la Presidencia de la Junta de Gobierno, lo relativo a la celebración de convenios con dependencias y/o instituciones públicas o privadas, para difundir las actividades del Congreso; </a:t>
            </a:r>
          </a:p>
          <a:p>
            <a:pPr marL="0" indent="0" algn="just">
              <a:buNone/>
            </a:pPr>
            <a:endParaRPr lang="es-MX" sz="3400" dirty="0">
              <a:latin typeface="Montserrat Light" panose="00000400000000000000" pitchFamily="50" charset="0"/>
            </a:endParaRPr>
          </a:p>
          <a:p>
            <a:pPr lvl="0" algn="just"/>
            <a:r>
              <a:rPr lang="es-MX" sz="3400" dirty="0">
                <a:latin typeface="Montserrat Light" panose="00000400000000000000" pitchFamily="50" charset="0"/>
              </a:rPr>
              <a:t>Promover en los diversos medios de comunicación el trabajo legislativos y las acciones del Congreso del Estado para conocimiento de la comunidad; </a:t>
            </a:r>
          </a:p>
          <a:p>
            <a:pPr marL="0" indent="0" algn="just">
              <a:buNone/>
            </a:pPr>
            <a:endParaRPr lang="es-MX" sz="3400" dirty="0">
              <a:latin typeface="Montserrat Light" panose="00000400000000000000" pitchFamily="50" charset="0"/>
            </a:endParaRPr>
          </a:p>
          <a:p>
            <a:pPr lvl="0" algn="just"/>
            <a:r>
              <a:rPr lang="es-MX" sz="3400" dirty="0">
                <a:latin typeface="Montserrat Light" panose="00000400000000000000" pitchFamily="50" charset="0"/>
              </a:rPr>
              <a:t>Proporcionar a los informadores acreditados ante la Dirección de Comunicación Social, la información que se genere por la misma sobre el trabajo legislativo y las demás actividades del Congreso; </a:t>
            </a:r>
          </a:p>
          <a:p>
            <a:pPr marL="0" indent="0" algn="just">
              <a:buNone/>
            </a:pPr>
            <a:endParaRPr lang="es-MX" sz="3400" dirty="0">
              <a:latin typeface="Montserrat Light" panose="00000400000000000000" pitchFamily="50" charset="0"/>
            </a:endParaRPr>
          </a:p>
          <a:p>
            <a:pPr marL="0" indent="0">
              <a:buNone/>
            </a:pPr>
            <a:endParaRPr lang="es-MX" dirty="0"/>
          </a:p>
          <a:p>
            <a:endParaRPr lang="es-MX" dirty="0"/>
          </a:p>
        </p:txBody>
      </p:sp>
    </p:spTree>
    <p:extLst>
      <p:ext uri="{BB962C8B-B14F-4D97-AF65-F5344CB8AC3E}">
        <p14:creationId xmlns:p14="http://schemas.microsoft.com/office/powerpoint/2010/main" val="441272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476673"/>
            <a:ext cx="8229600" cy="3024336"/>
          </a:xfrm>
        </p:spPr>
        <p:txBody>
          <a:bodyPr>
            <a:normAutofit/>
          </a:bodyPr>
          <a:lstStyle/>
          <a:p>
            <a:pPr lvl="0" algn="just"/>
            <a:r>
              <a:rPr lang="es-MX" sz="1400" dirty="0">
                <a:latin typeface="Montserrat Light" panose="00000400000000000000" pitchFamily="50" charset="0"/>
              </a:rPr>
              <a:t>Coordinarse con los informadores para concertar entrevistas con los representantes de los órganos de gobierno y dirección del Congreso;  </a:t>
            </a:r>
          </a:p>
          <a:p>
            <a:pPr marL="0" indent="0" algn="just">
              <a:buNone/>
            </a:pPr>
            <a:endParaRPr lang="es-MX" sz="1400" dirty="0">
              <a:latin typeface="Montserrat Light" panose="00000400000000000000" pitchFamily="50" charset="0"/>
            </a:endParaRPr>
          </a:p>
          <a:p>
            <a:pPr lvl="0" algn="just"/>
            <a:r>
              <a:rPr lang="es-MX" sz="1400" dirty="0">
                <a:latin typeface="Montserrat Light" panose="00000400000000000000" pitchFamily="50" charset="0"/>
              </a:rPr>
              <a:t>Divulgar entre los diputados el compendio de noticias de los diversos medios de información;</a:t>
            </a:r>
          </a:p>
          <a:p>
            <a:pPr lvl="0" algn="just"/>
            <a:endParaRPr lang="es-MX" sz="1400" dirty="0">
              <a:latin typeface="Montserrat Light" panose="00000400000000000000" pitchFamily="50" charset="0"/>
            </a:endParaRPr>
          </a:p>
          <a:p>
            <a:pPr lvl="0"/>
            <a:r>
              <a:rPr lang="es-MX" sz="1400" dirty="0">
                <a:latin typeface="Montserrat Light" panose="00000400000000000000" pitchFamily="50" charset="0"/>
              </a:rPr>
              <a:t>Ordenar las publicaciones que indique el Presidente de la Junta de Gobierno, por disposición propia o de la Junta de Gobierno, así como a solicitud de la Mesa Directiva o de la Diputación Permanente; y  </a:t>
            </a:r>
          </a:p>
          <a:p>
            <a:pPr marL="0" indent="0">
              <a:buNone/>
            </a:pPr>
            <a:endParaRPr lang="es-MX" sz="1400" dirty="0">
              <a:latin typeface="Montserrat Light" panose="00000400000000000000" pitchFamily="50" charset="0"/>
            </a:endParaRPr>
          </a:p>
          <a:p>
            <a:r>
              <a:rPr lang="es-MX" sz="1400" dirty="0">
                <a:latin typeface="Montserrat Light" panose="00000400000000000000" pitchFamily="50" charset="0"/>
              </a:rPr>
              <a:t>Las demás que se deriven de la presente ley o de los acuerdos de la Junta de Gobierno. </a:t>
            </a:r>
          </a:p>
          <a:p>
            <a:endParaRPr lang="es-MX" dirty="0"/>
          </a:p>
        </p:txBody>
      </p:sp>
    </p:spTree>
    <p:extLst>
      <p:ext uri="{BB962C8B-B14F-4D97-AF65-F5344CB8AC3E}">
        <p14:creationId xmlns:p14="http://schemas.microsoft.com/office/powerpoint/2010/main" val="179233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p>
        </p:txBody>
      </p:sp>
      <p:grpSp>
        <p:nvGrpSpPr>
          <p:cNvPr id="3" name="Grupo 2"/>
          <p:cNvGrpSpPr/>
          <p:nvPr/>
        </p:nvGrpSpPr>
        <p:grpSpPr>
          <a:xfrm>
            <a:off x="35496" y="1321023"/>
            <a:ext cx="9076014" cy="4340225"/>
            <a:chOff x="35496" y="1321023"/>
            <a:chExt cx="9076014" cy="4340225"/>
          </a:xfrm>
        </p:grpSpPr>
        <p:sp>
          <p:nvSpPr>
            <p:cNvPr id="79" name="6 Rectángulo"/>
            <p:cNvSpPr/>
            <p:nvPr/>
          </p:nvSpPr>
          <p:spPr>
            <a:xfrm>
              <a:off x="6579446" y="1321023"/>
              <a:ext cx="1790234" cy="276999"/>
            </a:xfrm>
            <a:prstGeom prst="rect">
              <a:avLst/>
            </a:prstGeom>
            <a:noFill/>
          </p:spPr>
          <p:txBody>
            <a:bodyPr wrap="none" lIns="91440" tIns="45720" rIns="91440" bIns="45720">
              <a:spAutoFit/>
            </a:bodyPr>
            <a:lstStyle/>
            <a:p>
              <a:pPr algn="ctr"/>
              <a:r>
                <a:rPr lang="es-ES" sz="1200" dirty="0">
                  <a:latin typeface="Montserrat Medium" panose="00000600000000000000" pitchFamily="50" charset="0"/>
                </a:rPr>
                <a:t>JUNTA DE GOBIERNO</a:t>
              </a:r>
            </a:p>
          </p:txBody>
        </p:sp>
        <p:sp>
          <p:nvSpPr>
            <p:cNvPr id="24" name="Rectángulo 23"/>
            <p:cNvSpPr/>
            <p:nvPr/>
          </p:nvSpPr>
          <p:spPr>
            <a:xfrm>
              <a:off x="3419872" y="1655166"/>
              <a:ext cx="2430814" cy="1035153"/>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41420" y="2708920"/>
              <a:ext cx="1"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635897" y="1700808"/>
              <a:ext cx="2016223" cy="707886"/>
            </a:xfrm>
            <a:prstGeom prst="rect">
              <a:avLst/>
            </a:prstGeom>
            <a:noFill/>
            <a:ln>
              <a:noFill/>
            </a:ln>
          </p:spPr>
          <p:txBody>
            <a:bodyPr wrap="square" rtlCol="0">
              <a:spAutoFit/>
            </a:bodyPr>
            <a:lstStyle/>
            <a:p>
              <a:pPr lvl="0" algn="ctr"/>
              <a:r>
                <a:rPr lang="es-MX" sz="1000" dirty="0">
                  <a:latin typeface="Montserrat Medium" panose="00000600000000000000" pitchFamily="50" charset="0"/>
                </a:rPr>
                <a:t>Diputados Integrantes del Pleno de la LXII Legislatura  del H. Congreso del Estado de Coahuila de Zaragoza</a:t>
              </a:r>
            </a:p>
          </p:txBody>
        </p:sp>
        <p:sp>
          <p:nvSpPr>
            <p:cNvPr id="27" name="Rectángulo 26"/>
            <p:cNvSpPr/>
            <p:nvPr/>
          </p:nvSpPr>
          <p:spPr>
            <a:xfrm>
              <a:off x="179512"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0" name="CuadroTexto 39"/>
            <p:cNvSpPr txBox="1"/>
            <p:nvPr/>
          </p:nvSpPr>
          <p:spPr>
            <a:xfrm>
              <a:off x="53971"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Héctor Hugo Dávila Prado</a:t>
              </a:r>
            </a:p>
            <a:p>
              <a:pPr lvl="0" algn="ctr"/>
              <a:r>
                <a:rPr lang="es-MX" sz="900" dirty="0">
                  <a:latin typeface="Montserrat Light" panose="00000400000000000000" pitchFamily="50" charset="0"/>
                </a:rPr>
                <a:t>Distrito XI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cxnSp>
          <p:nvCxnSpPr>
            <p:cNvPr id="46" name="Conector recto 45"/>
            <p:cNvCxnSpPr/>
            <p:nvPr/>
          </p:nvCxnSpPr>
          <p:spPr>
            <a:xfrm flipH="1">
              <a:off x="969013" y="3068960"/>
              <a:ext cx="7236811" cy="1339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962362"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8184644"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6369613"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4641420"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768205"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49" name="Rectángulo 48"/>
            <p:cNvSpPr/>
            <p:nvPr/>
          </p:nvSpPr>
          <p:spPr>
            <a:xfrm>
              <a:off x="1950122"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0" name="Rectángulo 49"/>
            <p:cNvSpPr/>
            <p:nvPr/>
          </p:nvSpPr>
          <p:spPr>
            <a:xfrm>
              <a:off x="3784555"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2" name="Rectángulo 61"/>
            <p:cNvSpPr/>
            <p:nvPr/>
          </p:nvSpPr>
          <p:spPr>
            <a:xfrm>
              <a:off x="5661662"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7" name="Rectángulo 66"/>
            <p:cNvSpPr/>
            <p:nvPr/>
          </p:nvSpPr>
          <p:spPr>
            <a:xfrm>
              <a:off x="7370816"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9" name="CuadroTexto 68"/>
            <p:cNvSpPr txBox="1"/>
            <p:nvPr/>
          </p:nvSpPr>
          <p:spPr>
            <a:xfrm>
              <a:off x="1781769"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Edna Ileana Dávalos Elizondo</a:t>
              </a:r>
            </a:p>
            <a:p>
              <a:pPr lvl="0" algn="ctr"/>
              <a:r>
                <a:rPr lang="es-MX" sz="900" dirty="0">
                  <a:latin typeface="Montserrat Light" panose="00000400000000000000" pitchFamily="50" charset="0"/>
                </a:rPr>
                <a:t>Distrito XII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73" name="CuadroTexto 72"/>
            <p:cNvSpPr txBox="1"/>
            <p:nvPr/>
          </p:nvSpPr>
          <p:spPr>
            <a:xfrm>
              <a:off x="3654371"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Luz Elena Guadalupe Morales Núñez</a:t>
              </a:r>
            </a:p>
            <a:p>
              <a:pPr lvl="0" algn="ctr"/>
              <a:r>
                <a:rPr lang="es-MX" sz="900" dirty="0">
                  <a:latin typeface="Montserrat Light" panose="00000400000000000000" pitchFamily="50" charset="0"/>
                </a:rPr>
                <a:t>Distrito XIII </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77" name="CuadroTexto 76"/>
            <p:cNvSpPr txBox="1"/>
            <p:nvPr/>
          </p:nvSpPr>
          <p:spPr>
            <a:xfrm>
              <a:off x="5533070"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María Bárbara </a:t>
              </a:r>
            </a:p>
            <a:p>
              <a:pPr lvl="0" algn="ctr"/>
              <a:r>
                <a:rPr lang="es-MX" sz="900" dirty="0">
                  <a:latin typeface="Montserrat Medium" panose="00000600000000000000" pitchFamily="50" charset="0"/>
                </a:rPr>
                <a:t>Cepeda Boehringer</a:t>
              </a:r>
            </a:p>
            <a:p>
              <a:pPr lvl="0" algn="ctr"/>
              <a:r>
                <a:rPr lang="es-MX" sz="900" dirty="0">
                  <a:latin typeface="Montserrat Light" panose="00000400000000000000" pitchFamily="50" charset="0"/>
                </a:rPr>
                <a:t>Distrito XIV</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80" name="CuadroTexto 79"/>
            <p:cNvSpPr txBox="1"/>
            <p:nvPr/>
          </p:nvSpPr>
          <p:spPr>
            <a:xfrm>
              <a:off x="7240664"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Martha Loera </a:t>
              </a:r>
            </a:p>
            <a:p>
              <a:pPr lvl="0" algn="ctr"/>
              <a:r>
                <a:rPr lang="es-MX" sz="900" dirty="0">
                  <a:latin typeface="Montserrat Medium" panose="00000600000000000000" pitchFamily="50" charset="0"/>
                </a:rPr>
                <a:t>Arámbula</a:t>
              </a:r>
            </a:p>
            <a:p>
              <a:pPr lvl="0" algn="ctr"/>
              <a:r>
                <a:rPr lang="es-MX" sz="900" dirty="0">
                  <a:latin typeface="Montserrat Light" panose="00000400000000000000" pitchFamily="50" charset="0"/>
                </a:rPr>
                <a:t>Distrito XV</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25" name="Rectángulo 24"/>
            <p:cNvSpPr/>
            <p:nvPr/>
          </p:nvSpPr>
          <p:spPr>
            <a:xfrm>
              <a:off x="192306" y="465313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26" name="Conector recto 25"/>
            <p:cNvCxnSpPr/>
            <p:nvPr/>
          </p:nvCxnSpPr>
          <p:spPr>
            <a:xfrm>
              <a:off x="981807" y="4390362"/>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718986" y="4397564"/>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630975" y="4399266"/>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6369613" y="4397563"/>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8187564" y="4390362"/>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32" name="Rectángulo 31"/>
            <p:cNvSpPr/>
            <p:nvPr/>
          </p:nvSpPr>
          <p:spPr>
            <a:xfrm>
              <a:off x="1929485" y="465313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3" name="Rectángulo 32"/>
            <p:cNvSpPr/>
            <p:nvPr/>
          </p:nvSpPr>
          <p:spPr>
            <a:xfrm>
              <a:off x="3831018" y="465313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4" name="Rectángulo 33"/>
            <p:cNvSpPr/>
            <p:nvPr/>
          </p:nvSpPr>
          <p:spPr>
            <a:xfrm>
              <a:off x="5580112" y="464825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Rectángulo 34"/>
            <p:cNvSpPr/>
            <p:nvPr/>
          </p:nvSpPr>
          <p:spPr>
            <a:xfrm>
              <a:off x="7370816" y="4653136"/>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8" name="CuadroTexto 37"/>
            <p:cNvSpPr txBox="1"/>
            <p:nvPr/>
          </p:nvSpPr>
          <p:spPr>
            <a:xfrm>
              <a:off x="35496" y="4702171"/>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Álvaro Moreira </a:t>
              </a:r>
            </a:p>
            <a:p>
              <a:pPr lvl="0" algn="ctr"/>
              <a:r>
                <a:rPr lang="es-MX" sz="900" dirty="0">
                  <a:latin typeface="Montserrat Medium" panose="00000600000000000000" pitchFamily="50" charset="0"/>
                </a:rPr>
                <a:t>Valdés</a:t>
              </a:r>
            </a:p>
            <a:p>
              <a:pPr lvl="0" algn="ctr"/>
              <a:r>
                <a:rPr lang="es-MX" sz="900" dirty="0">
                  <a:latin typeface="Montserrat Light" panose="00000400000000000000" pitchFamily="50" charset="0"/>
                </a:rPr>
                <a:t>Distrito XVI</a:t>
              </a:r>
            </a:p>
            <a:p>
              <a:pPr lvl="0" algn="ctr"/>
              <a:r>
                <a:rPr lang="es-MX" sz="900" dirty="0">
                  <a:latin typeface="Montserrat Light" panose="00000400000000000000" pitchFamily="50" charset="0"/>
                </a:rPr>
                <a:t>PRI </a:t>
              </a:r>
            </a:p>
            <a:p>
              <a:pPr lvl="0" algn="ctr"/>
              <a:r>
                <a:rPr lang="es-MX" sz="900" dirty="0">
                  <a:latin typeface="Montserrat Light" panose="00000400000000000000" pitchFamily="50" charset="0"/>
                </a:rPr>
                <a:t>CDIP01</a:t>
              </a:r>
            </a:p>
          </p:txBody>
        </p:sp>
        <p:sp>
          <p:nvSpPr>
            <p:cNvPr id="41" name="CuadroTexto 40"/>
            <p:cNvSpPr txBox="1"/>
            <p:nvPr/>
          </p:nvSpPr>
          <p:spPr>
            <a:xfrm>
              <a:off x="1788904" y="473240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Mayra Lucia Valdés González</a:t>
              </a: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PAN</a:t>
              </a:r>
            </a:p>
            <a:p>
              <a:pPr lvl="0" algn="ctr"/>
              <a:r>
                <a:rPr lang="es-MX" sz="900" dirty="0">
                  <a:latin typeface="Montserrat Light" panose="00000400000000000000" pitchFamily="50" charset="0"/>
                </a:rPr>
                <a:t>CDIP01</a:t>
              </a:r>
            </a:p>
          </p:txBody>
        </p:sp>
        <p:sp>
          <p:nvSpPr>
            <p:cNvPr id="42" name="CuadroTexto 41"/>
            <p:cNvSpPr txBox="1"/>
            <p:nvPr/>
          </p:nvSpPr>
          <p:spPr>
            <a:xfrm>
              <a:off x="3704108" y="473240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Claudia Elvira Rodríguez Márquez </a:t>
              </a: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VERDE</a:t>
              </a:r>
            </a:p>
            <a:p>
              <a:pPr lvl="0" algn="ctr"/>
              <a:r>
                <a:rPr lang="es-MX" sz="900" dirty="0">
                  <a:latin typeface="Montserrat Light" panose="00000400000000000000" pitchFamily="50" charset="0"/>
                </a:rPr>
                <a:t>CDIP01</a:t>
              </a:r>
            </a:p>
          </p:txBody>
        </p:sp>
        <p:sp>
          <p:nvSpPr>
            <p:cNvPr id="43" name="CuadroTexto 42"/>
            <p:cNvSpPr txBox="1"/>
            <p:nvPr/>
          </p:nvSpPr>
          <p:spPr>
            <a:xfrm>
              <a:off x="5442746" y="4749255"/>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Yolanda Elizondo </a:t>
              </a:r>
              <a:r>
                <a:rPr lang="es-MX" sz="900" dirty="0" err="1">
                  <a:latin typeface="Montserrat Medium" panose="00000600000000000000" pitchFamily="50" charset="0"/>
                </a:rPr>
                <a:t>Maltos</a:t>
              </a:r>
              <a:endParaRPr lang="es-MX" sz="900" dirty="0">
                <a:latin typeface="Montserrat Medium" panose="00000600000000000000" pitchFamily="50" charset="0"/>
              </a:endParaRP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UDC</a:t>
              </a:r>
            </a:p>
            <a:p>
              <a:pPr lvl="0" algn="ctr"/>
              <a:r>
                <a:rPr lang="es-MX" sz="900" dirty="0">
                  <a:latin typeface="Montserrat Light" panose="00000400000000000000" pitchFamily="50" charset="0"/>
                </a:rPr>
                <a:t>CDIP01</a:t>
              </a:r>
            </a:p>
          </p:txBody>
        </p:sp>
        <p:sp>
          <p:nvSpPr>
            <p:cNvPr id="44" name="CuadroTexto 43"/>
            <p:cNvSpPr txBox="1"/>
            <p:nvPr/>
          </p:nvSpPr>
          <p:spPr>
            <a:xfrm>
              <a:off x="7257777" y="4718621"/>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Lizbeth Ogazón </a:t>
              </a:r>
            </a:p>
            <a:p>
              <a:pPr lvl="0" algn="ctr"/>
              <a:r>
                <a:rPr lang="es-MX" sz="900" dirty="0">
                  <a:latin typeface="Montserrat Medium" panose="00000600000000000000" pitchFamily="50" charset="0"/>
                </a:rPr>
                <a:t>Nava</a:t>
              </a: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MORENA</a:t>
              </a:r>
            </a:p>
            <a:p>
              <a:pPr lvl="0" algn="ctr"/>
              <a:r>
                <a:rPr lang="es-MX" sz="900" dirty="0">
                  <a:latin typeface="Montserrat Light" panose="00000400000000000000" pitchFamily="50" charset="0"/>
                </a:rPr>
                <a:t>CDIP01</a:t>
              </a:r>
            </a:p>
          </p:txBody>
        </p:sp>
      </p:grpSp>
      <p:pic>
        <p:nvPicPr>
          <p:cNvPr id="45" name="Imagen 44"/>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8" y="274685"/>
            <a:ext cx="969010" cy="10210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46585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620688"/>
            <a:ext cx="8229600" cy="5735662"/>
          </a:xfrm>
        </p:spPr>
        <p:txBody>
          <a:bodyPr>
            <a:normAutofit fontScale="32500" lnSpcReduction="20000"/>
          </a:bodyPr>
          <a:lstStyle/>
          <a:p>
            <a:pPr marL="0" indent="0" algn="ctr">
              <a:buNone/>
            </a:pPr>
            <a:r>
              <a:rPr lang="es-MX" sz="4900" b="1" dirty="0">
                <a:solidFill>
                  <a:srgbClr val="40AA87"/>
                </a:solidFill>
                <a:latin typeface="Montserrat Medium" panose="00000600000000000000" pitchFamily="50" charset="0"/>
              </a:rPr>
              <a:t>INSTITUTO DE INVESTIGACIONES JURÍDICAS Y PARLAMENTARIAS</a:t>
            </a:r>
          </a:p>
          <a:p>
            <a:pPr marL="0" indent="0">
              <a:buNone/>
            </a:pPr>
            <a:endParaRPr lang="es-MX" sz="4900" dirty="0">
              <a:solidFill>
                <a:srgbClr val="40AA87"/>
              </a:solidFill>
              <a:latin typeface="Montserrat Medium" panose="00000600000000000000" pitchFamily="50" charset="0"/>
            </a:endParaRPr>
          </a:p>
          <a:p>
            <a:pPr marL="0" indent="0">
              <a:buNone/>
            </a:pPr>
            <a:r>
              <a:rPr lang="es-MX" sz="3700" b="1" dirty="0">
                <a:solidFill>
                  <a:srgbClr val="40AA87"/>
                </a:solidFill>
                <a:latin typeface="Montserrat Medium" panose="00000600000000000000" pitchFamily="50" charset="0"/>
              </a:rPr>
              <a:t>OBJETIVO: </a:t>
            </a:r>
          </a:p>
          <a:p>
            <a:pPr marL="0" indent="0">
              <a:buNone/>
            </a:pPr>
            <a:endParaRPr lang="es-MX" sz="3700" dirty="0"/>
          </a:p>
          <a:p>
            <a:pPr marL="0" indent="0">
              <a:buNone/>
            </a:pPr>
            <a:r>
              <a:rPr lang="es-MX" sz="3700" dirty="0">
                <a:latin typeface="Montserrat Light" panose="00000400000000000000" pitchFamily="50" charset="0"/>
              </a:rPr>
              <a:t>Fortalecer el desarrollo del trabajo legislativo. </a:t>
            </a:r>
          </a:p>
          <a:p>
            <a:endParaRPr lang="es-MX" sz="3700" b="1" dirty="0"/>
          </a:p>
          <a:p>
            <a:pPr marL="0" indent="0">
              <a:buNone/>
            </a:pPr>
            <a:r>
              <a:rPr lang="es-MX" sz="3700" b="1" dirty="0">
                <a:solidFill>
                  <a:srgbClr val="40AA87"/>
                </a:solidFill>
                <a:latin typeface="Montserrat Medium" panose="00000600000000000000" pitchFamily="50" charset="0"/>
              </a:rPr>
              <a:t>FUNCIONES: </a:t>
            </a:r>
          </a:p>
          <a:p>
            <a:pPr marL="0" indent="0">
              <a:buNone/>
            </a:pPr>
            <a:endParaRPr lang="es-MX" sz="3700" dirty="0"/>
          </a:p>
          <a:p>
            <a:pPr lvl="0" algn="just"/>
            <a:r>
              <a:rPr lang="es-MX" sz="3700" dirty="0">
                <a:latin typeface="Montserrat Light" panose="00000400000000000000" pitchFamily="50" charset="0"/>
              </a:rPr>
              <a:t>Realizar, promover y difundir investigaciones y estudios vinculados con la actividad jurídico-parlamentaria; </a:t>
            </a:r>
          </a:p>
          <a:p>
            <a:pPr marL="0" indent="0" algn="just">
              <a:buNone/>
            </a:pPr>
            <a:endParaRPr lang="es-MX" sz="3700" dirty="0">
              <a:latin typeface="Montserrat Light" panose="00000400000000000000" pitchFamily="50" charset="0"/>
            </a:endParaRPr>
          </a:p>
          <a:p>
            <a:pPr lvl="0" algn="just"/>
            <a:r>
              <a:rPr lang="es-MX" sz="3700" dirty="0">
                <a:latin typeface="Montserrat Light" panose="00000400000000000000" pitchFamily="50" charset="0"/>
              </a:rPr>
              <a:t>Dar opiniones a las comisiones permanentes y a las comisiones especiales para apoyar sus dictámenes, informes o acuerdos; a la Mesa Directiva del Congreso, a la Diputación Permanente y a la Junta de Gobierno para el desempeño de sus funciones; así como a los órganos encargados de los servicios financieros, parlamentarios y administrativos, para la realización de sus actividades;  </a:t>
            </a:r>
          </a:p>
          <a:p>
            <a:pPr marL="0" indent="0" algn="just">
              <a:buNone/>
            </a:pPr>
            <a:endParaRPr lang="es-MX" sz="3700" dirty="0">
              <a:latin typeface="Montserrat Light" panose="00000400000000000000" pitchFamily="50" charset="0"/>
            </a:endParaRPr>
          </a:p>
          <a:p>
            <a:pPr lvl="0" algn="just"/>
            <a:r>
              <a:rPr lang="es-MX" sz="3700" dirty="0">
                <a:latin typeface="Montserrat Light" panose="00000400000000000000" pitchFamily="50" charset="0"/>
              </a:rPr>
              <a:t>Investigar y difundir los antecedentes históricos del Poder Legislativo, así como del orden constitucional, códigos, leyes, decretos y demás disposiciones vigentes en la entidad; </a:t>
            </a:r>
          </a:p>
          <a:p>
            <a:pPr marL="0" indent="0" algn="just">
              <a:buNone/>
            </a:pPr>
            <a:endParaRPr lang="es-MX" sz="3700" dirty="0">
              <a:latin typeface="Montserrat Light" panose="00000400000000000000" pitchFamily="50" charset="0"/>
            </a:endParaRPr>
          </a:p>
          <a:p>
            <a:pPr lvl="0" algn="just"/>
            <a:r>
              <a:rPr lang="es-MX" sz="3700" dirty="0">
                <a:latin typeface="Montserrat Light" panose="00000400000000000000" pitchFamily="50" charset="0"/>
              </a:rPr>
              <a:t>Realizar estudios comparativos de la legislación del Estado, con la legislación federal y la que rige en otras entidades; </a:t>
            </a:r>
          </a:p>
          <a:p>
            <a:pPr marL="0" indent="0" algn="just">
              <a:buNone/>
            </a:pPr>
            <a:endParaRPr lang="es-MX" sz="3700" dirty="0">
              <a:latin typeface="Montserrat Light" panose="00000400000000000000" pitchFamily="50" charset="0"/>
            </a:endParaRPr>
          </a:p>
          <a:p>
            <a:pPr lvl="0" algn="just"/>
            <a:r>
              <a:rPr lang="es-MX" sz="3700" dirty="0">
                <a:latin typeface="Montserrat Light" panose="00000400000000000000" pitchFamily="50" charset="0"/>
              </a:rPr>
              <a:t>Recabar, compilar y analizar información básica acerca de los municipios de la entidad y la que corresponda al Estado en general; </a:t>
            </a:r>
          </a:p>
          <a:p>
            <a:pPr marL="0" indent="0" algn="just">
              <a:buNone/>
            </a:pPr>
            <a:endParaRPr lang="es-MX" sz="3700" dirty="0">
              <a:latin typeface="Montserrat Light" panose="00000400000000000000" pitchFamily="50" charset="0"/>
            </a:endParaRPr>
          </a:p>
          <a:p>
            <a:pPr lvl="0" algn="just"/>
            <a:r>
              <a:rPr lang="es-MX" sz="3700" dirty="0">
                <a:latin typeface="Montserrat Light" panose="00000400000000000000" pitchFamily="50" charset="0"/>
              </a:rPr>
              <a:t>Proporcionar información a los diputados para el desarrollo de sus trabajos;  </a:t>
            </a:r>
          </a:p>
          <a:p>
            <a:pPr marL="0" indent="0" algn="just">
              <a:buNone/>
            </a:pPr>
            <a:endParaRPr lang="es-MX" sz="3700" dirty="0">
              <a:latin typeface="Montserrat Light" panose="00000400000000000000" pitchFamily="50" charset="0"/>
            </a:endParaRPr>
          </a:p>
          <a:p>
            <a:pPr lvl="0" algn="just"/>
            <a:r>
              <a:rPr lang="es-MX" sz="3700" dirty="0">
                <a:latin typeface="Montserrat Light" panose="00000400000000000000" pitchFamily="50" charset="0"/>
              </a:rPr>
              <a:t>Proponer la realización de actividades de investigación, difusión, conservación de documentos, intercambio bibliográfico y de experiencia en investigación parlamentaria, con otros Institutos o centros similares; </a:t>
            </a:r>
          </a:p>
          <a:p>
            <a:pPr marL="0" indent="0" algn="just">
              <a:buNone/>
            </a:pPr>
            <a:endParaRPr lang="es-MX" sz="3700" dirty="0">
              <a:latin typeface="Montserrat Light" panose="00000400000000000000" pitchFamily="50" charset="0"/>
            </a:endParaRPr>
          </a:p>
          <a:p>
            <a:pPr algn="just"/>
            <a:endParaRPr lang="es-MX" dirty="0">
              <a:latin typeface="Montserrat Light" panose="00000400000000000000" pitchFamily="50" charset="0"/>
            </a:endParaRPr>
          </a:p>
        </p:txBody>
      </p:sp>
    </p:spTree>
    <p:extLst>
      <p:ext uri="{BB962C8B-B14F-4D97-AF65-F5344CB8AC3E}">
        <p14:creationId xmlns:p14="http://schemas.microsoft.com/office/powerpoint/2010/main" val="58632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8371" y="1556792"/>
            <a:ext cx="8229600" cy="3456384"/>
          </a:xfrm>
        </p:spPr>
        <p:txBody>
          <a:bodyPr>
            <a:normAutofit/>
          </a:bodyPr>
          <a:lstStyle/>
          <a:p>
            <a:pPr lvl="0" algn="just"/>
            <a:r>
              <a:rPr lang="es-MX" sz="1500" dirty="0">
                <a:latin typeface="Montserrat Light" panose="00000400000000000000" pitchFamily="50" charset="0"/>
              </a:rPr>
              <a:t>Auxiliarse de la biblioteca y archivo del Congreso del Estado, para obtener la información y datos estadísticos que sean necesarios en sus actividades de investigación;  </a:t>
            </a:r>
          </a:p>
          <a:p>
            <a:pPr marL="0" indent="0" algn="just">
              <a:buNone/>
            </a:pPr>
            <a:endParaRPr lang="es-MX" sz="1500" dirty="0">
              <a:latin typeface="Montserrat Light" panose="00000400000000000000" pitchFamily="50" charset="0"/>
            </a:endParaRPr>
          </a:p>
          <a:p>
            <a:pPr lvl="0" algn="just"/>
            <a:r>
              <a:rPr lang="es-MX" sz="1500" dirty="0">
                <a:latin typeface="Montserrat Light" panose="00000400000000000000" pitchFamily="50" charset="0"/>
              </a:rPr>
              <a:t>Promover y organizar la impartición de cursos de técnica legislativa y de derecho parlamentario, así como seminarios, congresos, diplomados, cursos académicos, foros, eventos, coloquios, conferencias y mesas redondas en materia legislativa;  </a:t>
            </a:r>
          </a:p>
          <a:p>
            <a:pPr marL="0" indent="0" algn="just">
              <a:buNone/>
            </a:pPr>
            <a:endParaRPr lang="es-MX" sz="1500" dirty="0">
              <a:latin typeface="Montserrat Light" panose="00000400000000000000" pitchFamily="50" charset="0"/>
            </a:endParaRPr>
          </a:p>
          <a:p>
            <a:pPr lvl="0" algn="just"/>
            <a:r>
              <a:rPr lang="es-MX" sz="1500" dirty="0">
                <a:latin typeface="Montserrat Light" panose="00000400000000000000" pitchFamily="50" charset="0"/>
              </a:rPr>
              <a:t>Convocar a concursos de investigación jurídica y legislativa; y </a:t>
            </a:r>
          </a:p>
          <a:p>
            <a:pPr marL="0" indent="0" algn="just">
              <a:buNone/>
            </a:pPr>
            <a:endParaRPr lang="es-MX" sz="1500" dirty="0">
              <a:latin typeface="Montserrat Light" panose="00000400000000000000" pitchFamily="50" charset="0"/>
            </a:endParaRPr>
          </a:p>
          <a:p>
            <a:pPr lvl="0" algn="just"/>
            <a:r>
              <a:rPr lang="es-MX" sz="1500" dirty="0">
                <a:latin typeface="Montserrat Light" panose="00000400000000000000" pitchFamily="50" charset="0"/>
              </a:rPr>
              <a:t>Las demás que acuerde el Pleno del Congreso, la Diputación Permanente o la Junta de Gobierno.  </a:t>
            </a:r>
          </a:p>
          <a:p>
            <a:pPr marL="0" indent="0" algn="just">
              <a:buNone/>
            </a:pPr>
            <a:endParaRPr lang="es-MX" sz="1400" dirty="0">
              <a:latin typeface="Montserrat Light" panose="00000400000000000000" pitchFamily="50" charset="0"/>
            </a:endParaRPr>
          </a:p>
          <a:p>
            <a:endParaRPr lang="es-MX" dirty="0"/>
          </a:p>
        </p:txBody>
      </p:sp>
    </p:spTree>
    <p:extLst>
      <p:ext uri="{BB962C8B-B14F-4D97-AF65-F5344CB8AC3E}">
        <p14:creationId xmlns:p14="http://schemas.microsoft.com/office/powerpoint/2010/main" val="29639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6 Rectángulo"/>
          <p:cNvSpPr/>
          <p:nvPr/>
        </p:nvSpPr>
        <p:spPr>
          <a:xfrm>
            <a:off x="6505388" y="1321023"/>
            <a:ext cx="1938351" cy="307777"/>
          </a:xfrm>
          <a:prstGeom prst="rect">
            <a:avLst/>
          </a:prstGeom>
          <a:noFill/>
        </p:spPr>
        <p:txBody>
          <a:bodyPr wrap="none" lIns="91440" tIns="45720" rIns="91440" bIns="45720">
            <a:spAutoFit/>
          </a:bodyPr>
          <a:lstStyle/>
          <a:p>
            <a:pPr algn="ctr"/>
            <a:r>
              <a:rPr lang="es-ES" sz="1200" dirty="0">
                <a:latin typeface="Montserrat Medium" panose="00000600000000000000" pitchFamily="50" charset="0"/>
              </a:rPr>
              <a:t>JUNTA</a:t>
            </a:r>
            <a:r>
              <a:rPr lang="es-ES" sz="1400" dirty="0">
                <a:latin typeface="Montserrat Medium" panose="00000600000000000000" pitchFamily="50" charset="0"/>
              </a:rPr>
              <a:t> DE GOBIERNO</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612649"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latin typeface="Montserrat Medium" panose="00000600000000000000" pitchFamily="50" charset="0"/>
            </a:endParaRPr>
          </a:p>
        </p:txBody>
      </p:sp>
      <p:grpSp>
        <p:nvGrpSpPr>
          <p:cNvPr id="2" name="Grupo 1"/>
          <p:cNvGrpSpPr/>
          <p:nvPr/>
        </p:nvGrpSpPr>
        <p:grpSpPr>
          <a:xfrm>
            <a:off x="0" y="1655166"/>
            <a:ext cx="9094397" cy="2709938"/>
            <a:chOff x="0" y="1655166"/>
            <a:chExt cx="9094397" cy="2709938"/>
          </a:xfrm>
        </p:grpSpPr>
        <p:sp>
          <p:nvSpPr>
            <p:cNvPr id="24" name="Rectángulo 23"/>
            <p:cNvSpPr/>
            <p:nvPr/>
          </p:nvSpPr>
          <p:spPr>
            <a:xfrm>
              <a:off x="3419872" y="1655166"/>
              <a:ext cx="2430814" cy="1035153"/>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41420" y="2708920"/>
              <a:ext cx="1" cy="36004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635897" y="1700808"/>
              <a:ext cx="2016223" cy="707886"/>
            </a:xfrm>
            <a:prstGeom prst="rect">
              <a:avLst/>
            </a:prstGeom>
            <a:noFill/>
            <a:ln>
              <a:noFill/>
            </a:ln>
          </p:spPr>
          <p:txBody>
            <a:bodyPr wrap="square" rtlCol="0">
              <a:spAutoFit/>
            </a:bodyPr>
            <a:lstStyle/>
            <a:p>
              <a:pPr lvl="0" algn="ctr"/>
              <a:r>
                <a:rPr lang="es-MX" sz="1000" dirty="0">
                  <a:latin typeface="Montserrat Medium" panose="00000600000000000000" pitchFamily="50" charset="0"/>
                </a:rPr>
                <a:t>Diputados Integrantes del Pleno de la LXII Legislatura  del H. Congreso del Estado de Coahuila de Zaragoza</a:t>
              </a:r>
            </a:p>
          </p:txBody>
        </p:sp>
        <p:sp>
          <p:nvSpPr>
            <p:cNvPr id="27" name="Rectángulo 26"/>
            <p:cNvSpPr/>
            <p:nvPr/>
          </p:nvSpPr>
          <p:spPr>
            <a:xfrm>
              <a:off x="179512"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0" name="CuadroTexto 39"/>
            <p:cNvSpPr txBox="1"/>
            <p:nvPr/>
          </p:nvSpPr>
          <p:spPr>
            <a:xfrm>
              <a:off x="0"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Rodolfo Gerardo </a:t>
              </a:r>
            </a:p>
            <a:p>
              <a:pPr lvl="0" algn="ctr"/>
              <a:r>
                <a:rPr lang="es-MX" sz="900" dirty="0" err="1">
                  <a:latin typeface="Montserrat Medium" panose="00000600000000000000" pitchFamily="50" charset="0"/>
                </a:rPr>
                <a:t>Walss</a:t>
              </a:r>
              <a:r>
                <a:rPr lang="es-MX" sz="900" dirty="0">
                  <a:latin typeface="Montserrat Medium" panose="00000600000000000000" pitchFamily="50" charset="0"/>
                </a:rPr>
                <a:t>  </a:t>
              </a:r>
              <a:r>
                <a:rPr lang="es-MX" sz="900" dirty="0" err="1">
                  <a:latin typeface="Montserrat Medium" panose="00000600000000000000" pitchFamily="50" charset="0"/>
                </a:rPr>
                <a:t>Aurioles</a:t>
              </a:r>
              <a:endParaRPr lang="es-MX" sz="900" dirty="0">
                <a:latin typeface="Montserrat Medium" panose="00000600000000000000" pitchFamily="50" charset="0"/>
              </a:endParaRP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PAN</a:t>
              </a:r>
            </a:p>
            <a:p>
              <a:pPr lvl="0" algn="ctr"/>
              <a:r>
                <a:rPr lang="es-MX" sz="900" dirty="0">
                  <a:latin typeface="Montserrat Light" panose="00000400000000000000" pitchFamily="50" charset="0"/>
                </a:rPr>
                <a:t>CDIP01</a:t>
              </a:r>
            </a:p>
          </p:txBody>
        </p:sp>
        <p:cxnSp>
          <p:nvCxnSpPr>
            <p:cNvPr id="46" name="Conector recto 45"/>
            <p:cNvCxnSpPr/>
            <p:nvPr/>
          </p:nvCxnSpPr>
          <p:spPr>
            <a:xfrm flipH="1">
              <a:off x="969013" y="3068960"/>
              <a:ext cx="7236811" cy="1339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962362"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8184644"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6369613"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4641420"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768205" y="3068960"/>
              <a:ext cx="1" cy="28655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49" name="Rectángulo 48"/>
            <p:cNvSpPr/>
            <p:nvPr/>
          </p:nvSpPr>
          <p:spPr>
            <a:xfrm>
              <a:off x="1950122"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0" name="Rectángulo 49"/>
            <p:cNvSpPr/>
            <p:nvPr/>
          </p:nvSpPr>
          <p:spPr>
            <a:xfrm>
              <a:off x="3784555"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2" name="Rectángulo 61"/>
            <p:cNvSpPr/>
            <p:nvPr/>
          </p:nvSpPr>
          <p:spPr>
            <a:xfrm>
              <a:off x="5661662"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7" name="Rectángulo 66"/>
            <p:cNvSpPr/>
            <p:nvPr/>
          </p:nvSpPr>
          <p:spPr>
            <a:xfrm>
              <a:off x="7370816" y="3356992"/>
              <a:ext cx="1579002" cy="100811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69" name="CuadroTexto 68"/>
            <p:cNvSpPr txBox="1"/>
            <p:nvPr/>
          </p:nvSpPr>
          <p:spPr>
            <a:xfrm>
              <a:off x="1781769"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Francisco Javier </a:t>
              </a:r>
            </a:p>
            <a:p>
              <a:pPr lvl="0" algn="ctr"/>
              <a:r>
                <a:rPr lang="es-MX" sz="900" dirty="0">
                  <a:latin typeface="Montserrat Medium" panose="00000600000000000000" pitchFamily="50" charset="0"/>
                </a:rPr>
                <a:t>Cortez Gómez</a:t>
              </a: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MORENA</a:t>
              </a:r>
            </a:p>
            <a:p>
              <a:pPr lvl="0" algn="ctr"/>
              <a:r>
                <a:rPr lang="es-MX" sz="900" dirty="0">
                  <a:latin typeface="Montserrat Light" panose="00000400000000000000" pitchFamily="50" charset="0"/>
                </a:rPr>
                <a:t>CDIP01</a:t>
              </a:r>
            </a:p>
          </p:txBody>
        </p:sp>
        <p:sp>
          <p:nvSpPr>
            <p:cNvPr id="73" name="CuadroTexto 72"/>
            <p:cNvSpPr txBox="1"/>
            <p:nvPr/>
          </p:nvSpPr>
          <p:spPr>
            <a:xfrm>
              <a:off x="3654371"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Laura Francisca </a:t>
              </a:r>
            </a:p>
            <a:p>
              <a:pPr lvl="0" algn="ctr"/>
              <a:r>
                <a:rPr lang="es-MX" sz="900" dirty="0">
                  <a:latin typeface="Montserrat Medium" panose="00000600000000000000" pitchFamily="50" charset="0"/>
                </a:rPr>
                <a:t>Aguilar Tabares</a:t>
              </a: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MORENA</a:t>
              </a:r>
            </a:p>
            <a:p>
              <a:pPr lvl="0" algn="ctr"/>
              <a:r>
                <a:rPr lang="es-MX" sz="900" dirty="0">
                  <a:latin typeface="Montserrat Light" panose="00000400000000000000" pitchFamily="50" charset="0"/>
                </a:rPr>
                <a:t>CDIP01</a:t>
              </a:r>
            </a:p>
          </p:txBody>
        </p:sp>
        <p:sp>
          <p:nvSpPr>
            <p:cNvPr id="77" name="CuadroTexto 76"/>
            <p:cNvSpPr txBox="1"/>
            <p:nvPr/>
          </p:nvSpPr>
          <p:spPr>
            <a:xfrm>
              <a:off x="5533070"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Teresa de Jesús </a:t>
              </a:r>
            </a:p>
            <a:p>
              <a:pPr lvl="0" algn="ctr"/>
              <a:r>
                <a:rPr lang="es-MX" sz="900" dirty="0">
                  <a:latin typeface="Montserrat Medium" panose="00000600000000000000" pitchFamily="50" charset="0"/>
                </a:rPr>
                <a:t>Meraz García</a:t>
              </a: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Morena</a:t>
              </a:r>
            </a:p>
            <a:p>
              <a:pPr lvl="0" algn="ctr"/>
              <a:r>
                <a:rPr lang="es-MX" sz="900" dirty="0">
                  <a:latin typeface="Montserrat Light" panose="00000400000000000000" pitchFamily="50" charset="0"/>
                </a:rPr>
                <a:t>CDIP01</a:t>
              </a:r>
            </a:p>
          </p:txBody>
        </p:sp>
        <p:sp>
          <p:nvSpPr>
            <p:cNvPr id="80" name="CuadroTexto 79"/>
            <p:cNvSpPr txBox="1"/>
            <p:nvPr/>
          </p:nvSpPr>
          <p:spPr>
            <a:xfrm>
              <a:off x="7240664" y="3356992"/>
              <a:ext cx="1853733" cy="784830"/>
            </a:xfrm>
            <a:prstGeom prst="rect">
              <a:avLst/>
            </a:prstGeom>
            <a:noFill/>
            <a:ln>
              <a:noFill/>
            </a:ln>
          </p:spPr>
          <p:txBody>
            <a:bodyPr wrap="square" rtlCol="0">
              <a:spAutoFit/>
            </a:bodyPr>
            <a:lstStyle/>
            <a:p>
              <a:pPr lvl="0" algn="ctr"/>
              <a:r>
                <a:rPr lang="es-MX" sz="900" dirty="0" err="1">
                  <a:latin typeface="Montserrat Medium" panose="00000600000000000000" pitchFamily="50" charset="0"/>
                </a:rPr>
                <a:t>Dip</a:t>
              </a:r>
              <a:r>
                <a:rPr lang="es-MX" sz="900" dirty="0">
                  <a:latin typeface="Montserrat Medium" panose="00000600000000000000" pitchFamily="50" charset="0"/>
                </a:rPr>
                <a:t>. Luz Natalia </a:t>
              </a:r>
              <a:r>
                <a:rPr lang="es-MX" sz="900" dirty="0" err="1">
                  <a:latin typeface="Montserrat Medium" panose="00000600000000000000" pitchFamily="50" charset="0"/>
                </a:rPr>
                <a:t>Virgil</a:t>
              </a:r>
              <a:r>
                <a:rPr lang="es-MX" sz="900" dirty="0">
                  <a:latin typeface="Montserrat Medium" panose="00000600000000000000" pitchFamily="50" charset="0"/>
                </a:rPr>
                <a:t> </a:t>
              </a:r>
            </a:p>
            <a:p>
              <a:pPr lvl="0" algn="ctr"/>
              <a:r>
                <a:rPr lang="es-MX" sz="900" dirty="0" err="1">
                  <a:latin typeface="Montserrat Medium" panose="00000600000000000000" pitchFamily="50" charset="0"/>
                </a:rPr>
                <a:t>Orona</a:t>
              </a:r>
              <a:endParaRPr lang="es-MX" sz="900" dirty="0">
                <a:latin typeface="Montserrat Medium" panose="00000600000000000000" pitchFamily="50" charset="0"/>
              </a:endParaRPr>
            </a:p>
            <a:p>
              <a:pPr lvl="0" algn="ctr"/>
              <a:r>
                <a:rPr lang="es-MX" sz="900" dirty="0">
                  <a:latin typeface="Montserrat Light" panose="00000400000000000000" pitchFamily="50" charset="0"/>
                </a:rPr>
                <a:t>Plurinominal</a:t>
              </a:r>
            </a:p>
            <a:p>
              <a:pPr lvl="0" algn="ctr"/>
              <a:r>
                <a:rPr lang="es-MX" sz="900" dirty="0">
                  <a:latin typeface="Montserrat Light" panose="00000400000000000000" pitchFamily="50" charset="0"/>
                </a:rPr>
                <a:t>PAN</a:t>
              </a:r>
            </a:p>
            <a:p>
              <a:pPr lvl="0" algn="ctr"/>
              <a:r>
                <a:rPr lang="es-MX" sz="900" dirty="0">
                  <a:latin typeface="Montserrat Light" panose="00000400000000000000" pitchFamily="50" charset="0"/>
                </a:rPr>
                <a:t>CDIP01</a:t>
              </a:r>
            </a:p>
          </p:txBody>
        </p:sp>
      </p:grpSp>
      <p:pic>
        <p:nvPicPr>
          <p:cNvPr id="25" name="Imagen 24"/>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8" y="275694"/>
            <a:ext cx="969010" cy="10210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8253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6 Rectángulo"/>
          <p:cNvSpPr/>
          <p:nvPr/>
        </p:nvSpPr>
        <p:spPr>
          <a:xfrm>
            <a:off x="6271345" y="1321023"/>
            <a:ext cx="2406428" cy="461665"/>
          </a:xfrm>
          <a:prstGeom prst="rect">
            <a:avLst/>
          </a:prstGeom>
          <a:noFill/>
        </p:spPr>
        <p:txBody>
          <a:bodyPr wrap="none" lIns="91440" tIns="45720" rIns="91440" bIns="45720">
            <a:spAutoFit/>
          </a:bodyPr>
          <a:lstStyle/>
          <a:p>
            <a:pPr algn="ctr"/>
            <a:r>
              <a:rPr lang="es-ES" sz="1200" dirty="0">
                <a:latin typeface="Montserrat Medium" panose="00000600000000000000" pitchFamily="50" charset="0"/>
              </a:rPr>
              <a:t>PRESIDENCIA DE LA JUNTA </a:t>
            </a:r>
          </a:p>
          <a:p>
            <a:pPr algn="ctr"/>
            <a:r>
              <a:rPr lang="es-ES" sz="1200" dirty="0">
                <a:latin typeface="Montserrat Medium" panose="00000600000000000000" pitchFamily="50" charset="0"/>
              </a:rPr>
              <a:t>DE GOBIERNO</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72689"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latin typeface="Montserrat Medium" panose="00000600000000000000" pitchFamily="50" charset="0"/>
            </a:endParaRPr>
          </a:p>
        </p:txBody>
      </p:sp>
      <p:grpSp>
        <p:nvGrpSpPr>
          <p:cNvPr id="3" name="Grupo 2"/>
          <p:cNvGrpSpPr/>
          <p:nvPr/>
        </p:nvGrpSpPr>
        <p:grpSpPr>
          <a:xfrm>
            <a:off x="179512" y="1635991"/>
            <a:ext cx="8784976" cy="3737225"/>
            <a:chOff x="179512" y="1635991"/>
            <a:chExt cx="8784976" cy="3737225"/>
          </a:xfrm>
        </p:grpSpPr>
        <p:sp>
          <p:nvSpPr>
            <p:cNvPr id="24" name="Rectángulo 23"/>
            <p:cNvSpPr/>
            <p:nvPr/>
          </p:nvSpPr>
          <p:spPr>
            <a:xfrm>
              <a:off x="3484470" y="1635991"/>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0" name="Rectángulo 29"/>
            <p:cNvSpPr/>
            <p:nvPr/>
          </p:nvSpPr>
          <p:spPr>
            <a:xfrm>
              <a:off x="1679147" y="2852936"/>
              <a:ext cx="1704500"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1" name="Rectángulo 30"/>
            <p:cNvSpPr/>
            <p:nvPr/>
          </p:nvSpPr>
          <p:spPr>
            <a:xfrm>
              <a:off x="7225827" y="4725144"/>
              <a:ext cx="1738661"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Rectángulo 34"/>
            <p:cNvSpPr/>
            <p:nvPr/>
          </p:nvSpPr>
          <p:spPr>
            <a:xfrm>
              <a:off x="1877567" y="4725144"/>
              <a:ext cx="1542305"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19778" y="2435942"/>
              <a:ext cx="17437" cy="172791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707905" y="1640994"/>
              <a:ext cx="2016223" cy="861774"/>
            </a:xfrm>
            <a:prstGeom prst="rect">
              <a:avLst/>
            </a:prstGeom>
            <a:noFill/>
            <a:ln>
              <a:noFill/>
            </a:ln>
          </p:spPr>
          <p:txBody>
            <a:bodyPr wrap="square" rtlCol="0">
              <a:spAutoFit/>
            </a:bodyPr>
            <a:lstStyle/>
            <a:p>
              <a:pPr lvl="0" algn="ctr"/>
              <a:r>
                <a:rPr lang="es-MX" sz="1000" dirty="0">
                  <a:latin typeface="Montserrat Medium" panose="00000600000000000000" pitchFamily="50" charset="0"/>
                </a:rPr>
                <a:t>Presidente de la Junta de Gobierno</a:t>
              </a:r>
            </a:p>
            <a:p>
              <a:pPr lvl="0" algn="ctr"/>
              <a:r>
                <a:rPr lang="es-MX" sz="1000" dirty="0" err="1">
                  <a:latin typeface="Montserrat Light"/>
                </a:rPr>
                <a:t>Dip</a:t>
              </a:r>
              <a:r>
                <a:rPr lang="es-MX" sz="1000" dirty="0">
                  <a:latin typeface="Montserrat Light"/>
                </a:rPr>
                <a:t>. Eduardo Olmos Castro</a:t>
              </a:r>
            </a:p>
            <a:p>
              <a:pPr lvl="0" algn="ctr"/>
              <a:r>
                <a:rPr lang="es-MX" sz="1000" dirty="0">
                  <a:latin typeface="Montserrat Light" panose="00000400000000000000" pitchFamily="50" charset="0"/>
                </a:rPr>
                <a:t>CDIP01</a:t>
              </a:r>
            </a:p>
            <a:p>
              <a:pPr lvl="0" algn="ctr"/>
              <a:endParaRPr lang="es-MX" sz="1000" dirty="0">
                <a:latin typeface="Montserrat Medium" panose="00000600000000000000" pitchFamily="50" charset="0"/>
              </a:endParaRPr>
            </a:p>
          </p:txBody>
        </p:sp>
        <p:sp>
          <p:nvSpPr>
            <p:cNvPr id="69" name="CuadroTexto 68"/>
            <p:cNvSpPr txBox="1"/>
            <p:nvPr/>
          </p:nvSpPr>
          <p:spPr>
            <a:xfrm>
              <a:off x="1619673" y="2852936"/>
              <a:ext cx="1801920" cy="784830"/>
            </a:xfrm>
            <a:prstGeom prst="rect">
              <a:avLst/>
            </a:prstGeom>
            <a:noFill/>
            <a:ln>
              <a:noFill/>
            </a:ln>
          </p:spPr>
          <p:txBody>
            <a:bodyPr wrap="square" rtlCol="0">
              <a:spAutoFit/>
            </a:bodyPr>
            <a:lstStyle/>
            <a:p>
              <a:pPr lvl="0" algn="ctr"/>
              <a:r>
                <a:rPr lang="es-ES" sz="900" dirty="0">
                  <a:latin typeface="Montserrat Medium" panose="00000600000000000000" pitchFamily="50" charset="0"/>
                </a:rPr>
                <a:t>Secretario Particular de la Junta de Gobierno</a:t>
              </a:r>
            </a:p>
            <a:p>
              <a:pPr lvl="0" algn="ctr"/>
              <a:r>
                <a:rPr lang="es-ES" sz="900" dirty="0">
                  <a:latin typeface="Montserrat Light"/>
                </a:rPr>
                <a:t>Yasser Rodríguez Premier</a:t>
              </a:r>
            </a:p>
            <a:p>
              <a:pPr lvl="0" algn="ctr"/>
              <a:r>
                <a:rPr lang="es-ES" sz="900" dirty="0">
                  <a:latin typeface="Montserrat Light" panose="00000400000000000000" pitchFamily="50" charset="0"/>
                </a:rPr>
                <a:t>CMM05</a:t>
              </a:r>
            </a:p>
            <a:p>
              <a:endParaRPr lang="es-MX" sz="900" dirty="0">
                <a:latin typeface="Montserrat Medium" panose="00000600000000000000" pitchFamily="50" charset="0"/>
              </a:endParaRPr>
            </a:p>
          </p:txBody>
        </p:sp>
        <p:cxnSp>
          <p:nvCxnSpPr>
            <p:cNvPr id="62" name="Conector recto 61"/>
            <p:cNvCxnSpPr>
              <a:cxnSpLocks/>
            </p:cNvCxnSpPr>
            <p:nvPr/>
          </p:nvCxnSpPr>
          <p:spPr>
            <a:xfrm flipH="1">
              <a:off x="969013" y="4129800"/>
              <a:ext cx="7131380" cy="700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83" name="Rectángulo 82"/>
            <p:cNvSpPr/>
            <p:nvPr/>
          </p:nvSpPr>
          <p:spPr>
            <a:xfrm>
              <a:off x="5194766" y="4725144"/>
              <a:ext cx="1897514"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pitchFamily="50" charset="0"/>
              </a:endParaRPr>
            </a:p>
          </p:txBody>
        </p:sp>
        <p:sp>
          <p:nvSpPr>
            <p:cNvPr id="86" name="CuadroTexto 85"/>
            <p:cNvSpPr txBox="1"/>
            <p:nvPr/>
          </p:nvSpPr>
          <p:spPr>
            <a:xfrm>
              <a:off x="5112270" y="4756205"/>
              <a:ext cx="2010780" cy="507831"/>
            </a:xfrm>
            <a:prstGeom prst="rect">
              <a:avLst/>
            </a:prstGeom>
            <a:noFill/>
            <a:ln>
              <a:noFill/>
            </a:ln>
          </p:spPr>
          <p:txBody>
            <a:bodyPr wrap="square" rtlCol="0">
              <a:spAutoFit/>
            </a:bodyPr>
            <a:lstStyle/>
            <a:p>
              <a:pPr lvl="0" algn="ctr"/>
              <a:r>
                <a:rPr lang="es-MX" sz="900" dirty="0">
                  <a:latin typeface="Montserrat Medium" panose="00000600000000000000" pitchFamily="50" charset="0"/>
                </a:rPr>
                <a:t>Instituto de Investigaciones Jurídicas y Parlamentarias</a:t>
              </a:r>
            </a:p>
            <a:p>
              <a:pPr lvl="0" algn="ctr"/>
              <a:endParaRPr lang="es-MX" sz="900" dirty="0">
                <a:latin typeface="Montserrat Medium" panose="00000600000000000000" pitchFamily="50" charset="0"/>
              </a:endParaRPr>
            </a:p>
          </p:txBody>
        </p:sp>
        <p:sp>
          <p:nvSpPr>
            <p:cNvPr id="50" name="Rectángulo 49"/>
            <p:cNvSpPr/>
            <p:nvPr/>
          </p:nvSpPr>
          <p:spPr>
            <a:xfrm>
              <a:off x="5925657" y="2858610"/>
              <a:ext cx="1825491" cy="736568"/>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3" name="Rectángulo 52"/>
            <p:cNvSpPr/>
            <p:nvPr/>
          </p:nvSpPr>
          <p:spPr>
            <a:xfrm>
              <a:off x="179512" y="4725144"/>
              <a:ext cx="1579002"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80" name="Conector recto 79"/>
            <p:cNvCxnSpPr/>
            <p:nvPr/>
          </p:nvCxnSpPr>
          <p:spPr>
            <a:xfrm>
              <a:off x="971600" y="4149080"/>
              <a:ext cx="10555" cy="583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1" name="Conector recto 80"/>
            <p:cNvCxnSpPr/>
            <p:nvPr/>
          </p:nvCxnSpPr>
          <p:spPr>
            <a:xfrm>
              <a:off x="2617229" y="4149080"/>
              <a:ext cx="10555" cy="583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a:off x="6145621" y="4149080"/>
              <a:ext cx="10555" cy="583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4" name="Conector recto 83"/>
            <p:cNvCxnSpPr/>
            <p:nvPr/>
          </p:nvCxnSpPr>
          <p:spPr>
            <a:xfrm>
              <a:off x="8089837" y="4149080"/>
              <a:ext cx="10555" cy="583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92" name="CuadroTexto 91"/>
            <p:cNvSpPr txBox="1"/>
            <p:nvPr/>
          </p:nvSpPr>
          <p:spPr>
            <a:xfrm>
              <a:off x="5868144" y="2860194"/>
              <a:ext cx="1923787" cy="507831"/>
            </a:xfrm>
            <a:prstGeom prst="rect">
              <a:avLst/>
            </a:prstGeom>
            <a:noFill/>
            <a:ln>
              <a:noFill/>
            </a:ln>
          </p:spPr>
          <p:txBody>
            <a:bodyPr wrap="square" rtlCol="0">
              <a:spAutoFit/>
            </a:bodyPr>
            <a:lstStyle/>
            <a:p>
              <a:pPr lvl="0" algn="ctr"/>
              <a:r>
                <a:rPr lang="es-MX" sz="900" dirty="0">
                  <a:latin typeface="Montserrat Medium" panose="00000600000000000000" pitchFamily="50" charset="0"/>
                </a:rPr>
                <a:t>Secretario Técnico de la Junta de Gobierno</a:t>
              </a:r>
            </a:p>
            <a:p>
              <a:pPr lvl="0" algn="ctr"/>
              <a:endParaRPr lang="es-MX" sz="900" dirty="0">
                <a:latin typeface="Montserrat Light" panose="00000400000000000000" pitchFamily="50" charset="0"/>
              </a:endParaRPr>
            </a:p>
          </p:txBody>
        </p:sp>
        <p:cxnSp>
          <p:nvCxnSpPr>
            <p:cNvPr id="49" name="Conector recto 48"/>
            <p:cNvCxnSpPr/>
            <p:nvPr/>
          </p:nvCxnSpPr>
          <p:spPr>
            <a:xfrm flipH="1">
              <a:off x="3419872" y="3212976"/>
              <a:ext cx="2505786" cy="1446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grpSp>
      <p:pic>
        <p:nvPicPr>
          <p:cNvPr id="27" name="Imagen 26"/>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54" y="275694"/>
            <a:ext cx="969010" cy="1021080"/>
          </a:xfrm>
          <a:prstGeom prst="rect">
            <a:avLst/>
          </a:prstGeom>
          <a:ln>
            <a:noFill/>
          </a:ln>
          <a:extLst>
            <a:ext uri="{53640926-AAD7-44D8-BBD7-CCE9431645EC}">
              <a14:shadowObscured xmlns:a14="http://schemas.microsoft.com/office/drawing/2010/main"/>
            </a:ext>
          </a:extLst>
        </p:spPr>
      </p:pic>
      <p:sp>
        <p:nvSpPr>
          <p:cNvPr id="28" name="Rectángulo 27">
            <a:extLst>
              <a:ext uri="{FF2B5EF4-FFF2-40B4-BE49-F238E27FC236}">
                <a16:creationId xmlns:a16="http://schemas.microsoft.com/office/drawing/2014/main" id="{B733F68D-A721-476B-8C40-6FC744DEA6A1}"/>
              </a:ext>
            </a:extLst>
          </p:cNvPr>
          <p:cNvSpPr/>
          <p:nvPr/>
        </p:nvSpPr>
        <p:spPr>
          <a:xfrm>
            <a:off x="3563888" y="4717386"/>
            <a:ext cx="1542305"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p>
        </p:txBody>
      </p:sp>
      <p:cxnSp>
        <p:nvCxnSpPr>
          <p:cNvPr id="29" name="Conector recto 28">
            <a:extLst>
              <a:ext uri="{FF2B5EF4-FFF2-40B4-BE49-F238E27FC236}">
                <a16:creationId xmlns:a16="http://schemas.microsoft.com/office/drawing/2014/main" id="{C13DCEF2-61D7-4834-AF9B-7D0B1EE5C43E}"/>
              </a:ext>
            </a:extLst>
          </p:cNvPr>
          <p:cNvCxnSpPr/>
          <p:nvPr/>
        </p:nvCxnSpPr>
        <p:spPr>
          <a:xfrm>
            <a:off x="4345421" y="4141459"/>
            <a:ext cx="10555" cy="583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32" name="CuadroTexto 31">
            <a:extLst>
              <a:ext uri="{FF2B5EF4-FFF2-40B4-BE49-F238E27FC236}">
                <a16:creationId xmlns:a16="http://schemas.microsoft.com/office/drawing/2014/main" id="{AE37021E-AC55-486F-A8B7-875CD12DA467}"/>
              </a:ext>
            </a:extLst>
          </p:cNvPr>
          <p:cNvSpPr txBox="1"/>
          <p:nvPr/>
        </p:nvSpPr>
        <p:spPr>
          <a:xfrm>
            <a:off x="7318684" y="4725144"/>
            <a:ext cx="1542305" cy="9233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Titular de la Unidad de Género </a:t>
            </a:r>
          </a:p>
          <a:p>
            <a:pPr lvl="0" algn="ctr"/>
            <a:r>
              <a:rPr lang="es-MX" sz="900" dirty="0">
                <a:latin typeface="Montserrat Light"/>
              </a:rPr>
              <a:t> Laura Elena Martínez Rivera</a:t>
            </a:r>
          </a:p>
          <a:p>
            <a:pPr lvl="0" algn="ctr"/>
            <a:endParaRPr lang="es-ES" sz="900" dirty="0"/>
          </a:p>
          <a:p>
            <a:endParaRPr lang="es-MX" sz="900" dirty="0"/>
          </a:p>
        </p:txBody>
      </p:sp>
      <p:sp>
        <p:nvSpPr>
          <p:cNvPr id="33" name="CuadroTexto 32">
            <a:extLst>
              <a:ext uri="{FF2B5EF4-FFF2-40B4-BE49-F238E27FC236}">
                <a16:creationId xmlns:a16="http://schemas.microsoft.com/office/drawing/2014/main" id="{39EE2DEF-BB79-419E-942C-316F59BCA29F}"/>
              </a:ext>
            </a:extLst>
          </p:cNvPr>
          <p:cNvSpPr txBox="1"/>
          <p:nvPr/>
        </p:nvSpPr>
        <p:spPr>
          <a:xfrm>
            <a:off x="3491794" y="4671427"/>
            <a:ext cx="1702971" cy="1061829"/>
          </a:xfrm>
          <a:prstGeom prst="rect">
            <a:avLst/>
          </a:prstGeom>
          <a:noFill/>
          <a:ln>
            <a:noFill/>
          </a:ln>
        </p:spPr>
        <p:txBody>
          <a:bodyPr wrap="square" rtlCol="0">
            <a:spAutoFit/>
          </a:bodyPr>
          <a:lstStyle/>
          <a:p>
            <a:pPr lvl="0" algn="ctr"/>
            <a:r>
              <a:rPr lang="es-MX" sz="900" dirty="0">
                <a:latin typeface="Montserrat Medium" panose="00000600000000000000" pitchFamily="50" charset="0"/>
              </a:rPr>
              <a:t>Dirección de Comunicación Social</a:t>
            </a:r>
          </a:p>
          <a:p>
            <a:pPr lvl="0" algn="ctr"/>
            <a:r>
              <a:rPr lang="es-MX" sz="900" dirty="0">
                <a:latin typeface="Montserrat Light"/>
              </a:rPr>
              <a:t>Ramón Alberto Cortines Boardman</a:t>
            </a:r>
          </a:p>
          <a:p>
            <a:pPr lvl="0" algn="ctr"/>
            <a:r>
              <a:rPr lang="es-MX" sz="900" dirty="0">
                <a:latin typeface="Montserrat Light" panose="00000400000000000000" pitchFamily="50" charset="0"/>
              </a:rPr>
              <a:t>CMMS03</a:t>
            </a:r>
            <a:endParaRPr lang="es-ES" sz="900" dirty="0">
              <a:latin typeface="Montserrat Light" panose="00000400000000000000" pitchFamily="50" charset="0"/>
            </a:endParaRPr>
          </a:p>
          <a:p>
            <a:pPr lvl="0" algn="ctr"/>
            <a:endParaRPr lang="es-ES" sz="900" dirty="0"/>
          </a:p>
          <a:p>
            <a:endParaRPr lang="es-MX" sz="900" dirty="0"/>
          </a:p>
        </p:txBody>
      </p:sp>
      <p:sp>
        <p:nvSpPr>
          <p:cNvPr id="34" name="CuadroTexto 33">
            <a:extLst>
              <a:ext uri="{FF2B5EF4-FFF2-40B4-BE49-F238E27FC236}">
                <a16:creationId xmlns:a16="http://schemas.microsoft.com/office/drawing/2014/main" id="{D3DA9AFF-2EB1-4C26-B804-B20CAC6B7902}"/>
              </a:ext>
            </a:extLst>
          </p:cNvPr>
          <p:cNvSpPr txBox="1"/>
          <p:nvPr/>
        </p:nvSpPr>
        <p:spPr>
          <a:xfrm>
            <a:off x="1860917" y="4699976"/>
            <a:ext cx="1542305" cy="9233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Tesorero</a:t>
            </a:r>
          </a:p>
          <a:p>
            <a:pPr lvl="0" algn="ctr"/>
            <a:r>
              <a:rPr lang="es-MX" sz="900" dirty="0">
                <a:latin typeface="Montserrat Light"/>
              </a:rPr>
              <a:t> Javier Lechuga Jiménez </a:t>
            </a:r>
            <a:r>
              <a:rPr lang="es-MX" sz="900" dirty="0">
                <a:latin typeface="Montserrat Light" panose="00000400000000000000" pitchFamily="50" charset="0"/>
              </a:rPr>
              <a:t>Labora</a:t>
            </a:r>
          </a:p>
          <a:p>
            <a:pPr lvl="0" algn="ctr"/>
            <a:r>
              <a:rPr lang="es-MX" sz="900" dirty="0">
                <a:latin typeface="Montserrat Light" panose="00000400000000000000" pitchFamily="50" charset="0"/>
              </a:rPr>
              <a:t>CMMS01</a:t>
            </a:r>
          </a:p>
          <a:p>
            <a:pPr lvl="0" algn="ctr"/>
            <a:endParaRPr lang="es-ES" sz="900" dirty="0"/>
          </a:p>
          <a:p>
            <a:endParaRPr lang="es-MX" sz="900" dirty="0"/>
          </a:p>
        </p:txBody>
      </p:sp>
      <p:sp>
        <p:nvSpPr>
          <p:cNvPr id="37" name="CuadroTexto 36">
            <a:extLst>
              <a:ext uri="{FF2B5EF4-FFF2-40B4-BE49-F238E27FC236}">
                <a16:creationId xmlns:a16="http://schemas.microsoft.com/office/drawing/2014/main" id="{069AC5F0-3F6A-405A-9E4E-D7988C222F7B}"/>
              </a:ext>
            </a:extLst>
          </p:cNvPr>
          <p:cNvSpPr txBox="1"/>
          <p:nvPr/>
        </p:nvSpPr>
        <p:spPr>
          <a:xfrm>
            <a:off x="201715" y="4732765"/>
            <a:ext cx="1542305"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Oficial Mayor</a:t>
            </a:r>
          </a:p>
          <a:p>
            <a:pPr lvl="0" algn="ctr"/>
            <a:r>
              <a:rPr lang="es-MX" sz="900" dirty="0">
                <a:latin typeface="Montserrat Light"/>
              </a:rPr>
              <a:t> Gerardo Blanco Guerra</a:t>
            </a:r>
          </a:p>
          <a:p>
            <a:pPr lvl="0" algn="ctr"/>
            <a:r>
              <a:rPr lang="es-MX" sz="900" dirty="0">
                <a:latin typeface="Montserrat Light" panose="00000400000000000000" pitchFamily="50" charset="0"/>
              </a:rPr>
              <a:t>CMMS01</a:t>
            </a:r>
          </a:p>
          <a:p>
            <a:pPr lvl="0" algn="ctr"/>
            <a:endParaRPr lang="es-ES" sz="900" dirty="0"/>
          </a:p>
          <a:p>
            <a:endParaRPr lang="es-MX" sz="900" dirty="0"/>
          </a:p>
        </p:txBody>
      </p:sp>
    </p:spTree>
    <p:extLst>
      <p:ext uri="{BB962C8B-B14F-4D97-AF65-F5344CB8AC3E}">
        <p14:creationId xmlns:p14="http://schemas.microsoft.com/office/powerpoint/2010/main" val="333447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23"/>
          <p:cNvSpPr/>
          <p:nvPr/>
        </p:nvSpPr>
        <p:spPr>
          <a:xfrm>
            <a:off x="3522010" y="1515813"/>
            <a:ext cx="2430814" cy="925138"/>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2" name="Rectángulo 31"/>
          <p:cNvSpPr/>
          <p:nvPr/>
        </p:nvSpPr>
        <p:spPr>
          <a:xfrm>
            <a:off x="6068188" y="4005064"/>
            <a:ext cx="2262507"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Rectángulo 34"/>
          <p:cNvSpPr/>
          <p:nvPr/>
        </p:nvSpPr>
        <p:spPr>
          <a:xfrm>
            <a:off x="2771207" y="4108101"/>
            <a:ext cx="1542305" cy="792088"/>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p:nvPr/>
        </p:nvCxnSpPr>
        <p:spPr>
          <a:xfrm>
            <a:off x="4651978" y="2459468"/>
            <a:ext cx="23046" cy="139871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706738" y="1443805"/>
            <a:ext cx="2054930" cy="707886"/>
          </a:xfrm>
          <a:prstGeom prst="rect">
            <a:avLst/>
          </a:prstGeom>
          <a:noFill/>
          <a:ln>
            <a:noFill/>
          </a:ln>
        </p:spPr>
        <p:txBody>
          <a:bodyPr wrap="square" rtlCol="0">
            <a:spAutoFit/>
          </a:bodyPr>
          <a:lstStyle/>
          <a:p>
            <a:pPr lvl="0" algn="ctr"/>
            <a:endParaRPr lang="es-MX" sz="1000" dirty="0">
              <a:latin typeface="Montserrat Medium" panose="00000600000000000000" pitchFamily="50" charset="0"/>
            </a:endParaRPr>
          </a:p>
          <a:p>
            <a:pPr lvl="0" algn="ctr"/>
            <a:r>
              <a:rPr lang="es-MX" sz="1000" dirty="0">
                <a:latin typeface="Montserrat Medium" panose="00000600000000000000" pitchFamily="50" charset="0"/>
              </a:rPr>
              <a:t>Secretario Técnico de la Junta de gobierno</a:t>
            </a:r>
          </a:p>
          <a:p>
            <a:pPr lvl="0" algn="ctr"/>
            <a:endParaRPr lang="es-MX" sz="1000" dirty="0">
              <a:latin typeface="Montserrat Light" panose="00000400000000000000" pitchFamily="50" charset="0"/>
            </a:endParaRPr>
          </a:p>
        </p:txBody>
      </p:sp>
      <p:sp>
        <p:nvSpPr>
          <p:cNvPr id="79" name="6 Rectángulo"/>
          <p:cNvSpPr/>
          <p:nvPr/>
        </p:nvSpPr>
        <p:spPr>
          <a:xfrm>
            <a:off x="5973898" y="1280044"/>
            <a:ext cx="2481770" cy="461665"/>
          </a:xfrm>
          <a:prstGeom prst="rect">
            <a:avLst/>
          </a:prstGeom>
          <a:noFill/>
        </p:spPr>
        <p:txBody>
          <a:bodyPr wrap="none" lIns="91440" tIns="45720" rIns="91440" bIns="45720">
            <a:spAutoFit/>
          </a:bodyPr>
          <a:lstStyle/>
          <a:p>
            <a:pPr algn="ctr"/>
            <a:r>
              <a:rPr lang="es-ES" sz="1200" dirty="0">
                <a:latin typeface="Montserrat Medium" panose="00000600000000000000" pitchFamily="50" charset="0"/>
              </a:rPr>
              <a:t>SECRETARIA TÉCNICA DE LA </a:t>
            </a:r>
          </a:p>
          <a:p>
            <a:pPr algn="ctr"/>
            <a:r>
              <a:rPr lang="es-ES" sz="1200" dirty="0">
                <a:latin typeface="Montserrat Medium" panose="00000600000000000000" pitchFamily="50" charset="0"/>
              </a:rPr>
              <a:t>JUNTA DE GOBIERNO</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latin typeface="Montserrat Medium" panose="00000600000000000000" pitchFamily="50" charset="0"/>
            </a:endParaRPr>
          </a:p>
        </p:txBody>
      </p:sp>
      <p:sp>
        <p:nvSpPr>
          <p:cNvPr id="50" name="Rectángulo 49"/>
          <p:cNvSpPr/>
          <p:nvPr/>
        </p:nvSpPr>
        <p:spPr>
          <a:xfrm>
            <a:off x="2771207" y="2996952"/>
            <a:ext cx="1533913"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3" name="Rectángulo 52"/>
          <p:cNvSpPr/>
          <p:nvPr/>
        </p:nvSpPr>
        <p:spPr>
          <a:xfrm>
            <a:off x="993264" y="4108101"/>
            <a:ext cx="1579002" cy="792088"/>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92" name="CuadroTexto 91"/>
          <p:cNvSpPr txBox="1"/>
          <p:nvPr/>
        </p:nvSpPr>
        <p:spPr>
          <a:xfrm>
            <a:off x="2594224" y="3004210"/>
            <a:ext cx="1905768"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Secretaria </a:t>
            </a:r>
          </a:p>
          <a:p>
            <a:pPr lvl="0" algn="ctr"/>
            <a:r>
              <a:rPr lang="es-MX" sz="900" dirty="0">
                <a:latin typeface="Montserrat Light" panose="00000400000000000000" pitchFamily="50" charset="0"/>
              </a:rPr>
              <a:t>Edith </a:t>
            </a:r>
            <a:r>
              <a:rPr lang="es-MX" sz="900" dirty="0" err="1">
                <a:latin typeface="Montserrat Light" panose="00000400000000000000" pitchFamily="50" charset="0"/>
              </a:rPr>
              <a:t>Brizeida</a:t>
            </a:r>
            <a:r>
              <a:rPr lang="es-MX" sz="900" dirty="0">
                <a:latin typeface="Montserrat Light" panose="00000400000000000000" pitchFamily="50" charset="0"/>
              </a:rPr>
              <a:t> Alejandra López Dávila</a:t>
            </a:r>
          </a:p>
          <a:p>
            <a:pPr lvl="0" algn="ctr"/>
            <a:r>
              <a:rPr lang="es-MX" sz="900" dirty="0">
                <a:latin typeface="Montserrat Light" panose="00000400000000000000" pitchFamily="50" charset="0"/>
              </a:rPr>
              <a:t>SO12</a:t>
            </a:r>
            <a:endParaRPr lang="es-ES" sz="900" dirty="0">
              <a:latin typeface="Montserrat Light" panose="00000400000000000000" pitchFamily="50" charset="0"/>
            </a:endParaRPr>
          </a:p>
          <a:p>
            <a:endParaRPr lang="es-MX" sz="900" dirty="0">
              <a:latin typeface="Montserrat Medium" panose="00000600000000000000" pitchFamily="50" charset="0"/>
            </a:endParaRPr>
          </a:p>
        </p:txBody>
      </p:sp>
      <p:sp>
        <p:nvSpPr>
          <p:cNvPr id="43" name="Rectángulo 42"/>
          <p:cNvSpPr/>
          <p:nvPr/>
        </p:nvSpPr>
        <p:spPr>
          <a:xfrm>
            <a:off x="5545644" y="4900188"/>
            <a:ext cx="1542305" cy="857001"/>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5" name="Rectángulo 44"/>
          <p:cNvSpPr/>
          <p:nvPr/>
        </p:nvSpPr>
        <p:spPr>
          <a:xfrm>
            <a:off x="7347158" y="4907282"/>
            <a:ext cx="1549725" cy="828093"/>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7" name="Rectángulo 46"/>
          <p:cNvSpPr/>
          <p:nvPr/>
        </p:nvSpPr>
        <p:spPr>
          <a:xfrm>
            <a:off x="5515507" y="5969174"/>
            <a:ext cx="1542305" cy="772194"/>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49" name="Rectángulo 48"/>
          <p:cNvSpPr/>
          <p:nvPr/>
        </p:nvSpPr>
        <p:spPr>
          <a:xfrm>
            <a:off x="7395011" y="5886483"/>
            <a:ext cx="1501872" cy="772195"/>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51" name="Conector recto 50"/>
          <p:cNvCxnSpPr/>
          <p:nvPr/>
        </p:nvCxnSpPr>
        <p:spPr>
          <a:xfrm flipH="1">
            <a:off x="4658502" y="2956648"/>
            <a:ext cx="383086" cy="310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flipH="1">
            <a:off x="4268892" y="3356992"/>
            <a:ext cx="383086" cy="310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a:cxnSpLocks/>
          </p:cNvCxnSpPr>
          <p:nvPr/>
        </p:nvCxnSpPr>
        <p:spPr>
          <a:xfrm flipH="1">
            <a:off x="1790150" y="3835854"/>
            <a:ext cx="5438845" cy="2233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flipH="1">
            <a:off x="7214639" y="3843351"/>
            <a:ext cx="144" cy="139792"/>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flipH="1">
            <a:off x="3536831" y="3858185"/>
            <a:ext cx="5528" cy="24991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a:cxnSpLocks/>
          </p:cNvCxnSpPr>
          <p:nvPr/>
        </p:nvCxnSpPr>
        <p:spPr>
          <a:xfrm>
            <a:off x="1790151" y="3835854"/>
            <a:ext cx="0" cy="29015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93" name="Conector recto 92"/>
          <p:cNvCxnSpPr/>
          <p:nvPr/>
        </p:nvCxnSpPr>
        <p:spPr>
          <a:xfrm>
            <a:off x="6316796" y="4749784"/>
            <a:ext cx="1787283" cy="261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105" name="Conector recto 104"/>
          <p:cNvCxnSpPr>
            <a:stCxn id="43" idx="0"/>
          </p:cNvCxnSpPr>
          <p:nvPr/>
        </p:nvCxnSpPr>
        <p:spPr>
          <a:xfrm flipV="1">
            <a:off x="6316797" y="4763270"/>
            <a:ext cx="0" cy="13691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106" name="Conector recto 105"/>
          <p:cNvCxnSpPr>
            <a:stCxn id="45" idx="0"/>
          </p:cNvCxnSpPr>
          <p:nvPr/>
        </p:nvCxnSpPr>
        <p:spPr>
          <a:xfrm flipH="1" flipV="1">
            <a:off x="8114024" y="4756174"/>
            <a:ext cx="7997" cy="15110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grpSp>
        <p:nvGrpSpPr>
          <p:cNvPr id="29" name="Grupo 28"/>
          <p:cNvGrpSpPr/>
          <p:nvPr/>
        </p:nvGrpSpPr>
        <p:grpSpPr>
          <a:xfrm>
            <a:off x="5010632" y="2671716"/>
            <a:ext cx="1721845" cy="648072"/>
            <a:chOff x="4973067" y="2712695"/>
            <a:chExt cx="1543361" cy="648072"/>
          </a:xfrm>
        </p:grpSpPr>
        <p:sp>
          <p:nvSpPr>
            <p:cNvPr id="30" name="Rectángulo 29"/>
            <p:cNvSpPr/>
            <p:nvPr/>
          </p:nvSpPr>
          <p:spPr>
            <a:xfrm>
              <a:off x="5027094" y="2712695"/>
              <a:ext cx="1423772" cy="648072"/>
            </a:xfrm>
            <a:prstGeom prst="rect">
              <a:avLst/>
            </a:prstGeom>
            <a:ln>
              <a:solidFill>
                <a:srgbClr val="00B050"/>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21" name="CuadroTexto 120"/>
            <p:cNvSpPr txBox="1"/>
            <p:nvPr/>
          </p:nvSpPr>
          <p:spPr>
            <a:xfrm>
              <a:off x="4973067" y="2769234"/>
              <a:ext cx="1543361" cy="507831"/>
            </a:xfrm>
            <a:prstGeom prst="rect">
              <a:avLst/>
            </a:prstGeom>
            <a:noFill/>
            <a:ln>
              <a:noFill/>
            </a:ln>
          </p:spPr>
          <p:txBody>
            <a:bodyPr wrap="square" rtlCol="0">
              <a:spAutoFit/>
            </a:bodyPr>
            <a:lstStyle/>
            <a:p>
              <a:pPr lvl="0" algn="ctr"/>
              <a:r>
                <a:rPr lang="es-MX" sz="900" dirty="0">
                  <a:latin typeface="Montserrat Medium" panose="00000600000000000000" pitchFamily="50" charset="0"/>
                </a:rPr>
                <a:t>Secretario Particular</a:t>
              </a:r>
            </a:p>
            <a:p>
              <a:pPr lvl="0" algn="ctr"/>
              <a:r>
                <a:rPr lang="es-MX" sz="900" dirty="0">
                  <a:latin typeface="Montserrat Light" panose="00000400000000000000" pitchFamily="50" charset="0"/>
                </a:rPr>
                <a:t>Yasser Rodríguez Premier</a:t>
              </a:r>
              <a:endParaRPr lang="es-ES" sz="900" dirty="0">
                <a:latin typeface="Montserrat Light" panose="00000400000000000000" pitchFamily="50" charset="0"/>
              </a:endParaRPr>
            </a:p>
            <a:p>
              <a:pPr algn="ctr"/>
              <a:r>
                <a:rPr lang="es-MX" sz="900" dirty="0">
                  <a:latin typeface="Montserrat Light" panose="00000400000000000000" pitchFamily="50" charset="0"/>
                </a:rPr>
                <a:t>CMM05</a:t>
              </a:r>
            </a:p>
          </p:txBody>
        </p:sp>
      </p:grpSp>
      <p:sp>
        <p:nvSpPr>
          <p:cNvPr id="122" name="CuadroTexto 121"/>
          <p:cNvSpPr txBox="1"/>
          <p:nvPr/>
        </p:nvSpPr>
        <p:spPr>
          <a:xfrm>
            <a:off x="1023780" y="4077072"/>
            <a:ext cx="1543361"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Dirección de Relaciones Públicas</a:t>
            </a:r>
          </a:p>
          <a:p>
            <a:pPr lvl="0" algn="ctr"/>
            <a:r>
              <a:rPr lang="es-MX" sz="900" dirty="0">
                <a:latin typeface="Montserrat Light" panose="00000400000000000000" pitchFamily="50" charset="0"/>
              </a:rPr>
              <a:t>Javier Varela </a:t>
            </a:r>
            <a:r>
              <a:rPr lang="es-MX" sz="900" dirty="0" err="1">
                <a:latin typeface="Montserrat Light" panose="00000400000000000000" pitchFamily="50" charset="0"/>
              </a:rPr>
              <a:t>Villavicensio</a:t>
            </a:r>
            <a:endParaRPr lang="es-MX" sz="900" dirty="0">
              <a:latin typeface="Montserrat Light" panose="00000400000000000000" pitchFamily="50" charset="0"/>
            </a:endParaRPr>
          </a:p>
          <a:p>
            <a:pPr lvl="0" algn="ctr"/>
            <a:r>
              <a:rPr lang="es-MX" sz="900" dirty="0">
                <a:latin typeface="Montserrat Light" panose="00000400000000000000" pitchFamily="50" charset="0"/>
              </a:rPr>
              <a:t>CMM04</a:t>
            </a:r>
          </a:p>
        </p:txBody>
      </p:sp>
      <p:sp>
        <p:nvSpPr>
          <p:cNvPr id="123" name="CuadroTexto 122"/>
          <p:cNvSpPr txBox="1"/>
          <p:nvPr/>
        </p:nvSpPr>
        <p:spPr>
          <a:xfrm>
            <a:off x="2761262" y="4077072"/>
            <a:ext cx="1632254"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Dirección de Atención Ciudadana</a:t>
            </a:r>
          </a:p>
          <a:p>
            <a:pPr lvl="0" algn="ctr"/>
            <a:r>
              <a:rPr lang="es-MX" sz="900" dirty="0">
                <a:latin typeface="Montserrat Light" panose="00000400000000000000" pitchFamily="50" charset="0"/>
              </a:rPr>
              <a:t>Miriam Selene Villarreal López</a:t>
            </a:r>
          </a:p>
          <a:p>
            <a:pPr lvl="0" algn="ctr"/>
            <a:r>
              <a:rPr lang="es-MX" sz="900" dirty="0">
                <a:latin typeface="Montserrat Light" panose="00000400000000000000" pitchFamily="50" charset="0"/>
              </a:rPr>
              <a:t>CMM03</a:t>
            </a:r>
          </a:p>
        </p:txBody>
      </p:sp>
      <p:sp>
        <p:nvSpPr>
          <p:cNvPr id="125" name="CuadroTexto 124"/>
          <p:cNvSpPr txBox="1"/>
          <p:nvPr/>
        </p:nvSpPr>
        <p:spPr>
          <a:xfrm>
            <a:off x="6068188" y="3995932"/>
            <a:ext cx="2262508" cy="646331"/>
          </a:xfrm>
          <a:prstGeom prst="rect">
            <a:avLst/>
          </a:prstGeom>
          <a:noFill/>
          <a:ln>
            <a:noFill/>
          </a:ln>
        </p:spPr>
        <p:txBody>
          <a:bodyPr wrap="square" rtlCol="0">
            <a:spAutoFit/>
          </a:bodyPr>
          <a:lstStyle/>
          <a:p>
            <a:pPr lvl="0" algn="ctr"/>
            <a:r>
              <a:rPr lang="es-MX" sz="900" dirty="0">
                <a:latin typeface="Montserrat Medium" panose="00000600000000000000" pitchFamily="50" charset="0"/>
              </a:rPr>
              <a:t>Director de Sistemas y Estadística Legislativa</a:t>
            </a:r>
            <a:endParaRPr lang="es-ES" sz="900" dirty="0">
              <a:latin typeface="Montserrat Medium" panose="00000600000000000000" pitchFamily="50" charset="0"/>
            </a:endParaRPr>
          </a:p>
          <a:p>
            <a:pPr lvl="0" algn="ctr"/>
            <a:r>
              <a:rPr lang="es-MX" sz="900" dirty="0">
                <a:latin typeface="Montserrat Light" panose="00000400000000000000" pitchFamily="50" charset="0"/>
              </a:rPr>
              <a:t> Jesús Gerardo Delgado Cortinas</a:t>
            </a:r>
          </a:p>
          <a:p>
            <a:pPr algn="ctr"/>
            <a:r>
              <a:rPr lang="es-MX" sz="900" dirty="0">
                <a:latin typeface="Montserrat Light" panose="00000400000000000000" pitchFamily="50" charset="0"/>
              </a:rPr>
              <a:t> CPR02</a:t>
            </a:r>
          </a:p>
        </p:txBody>
      </p:sp>
      <p:sp>
        <p:nvSpPr>
          <p:cNvPr id="128" name="CuadroTexto 127"/>
          <p:cNvSpPr txBox="1"/>
          <p:nvPr/>
        </p:nvSpPr>
        <p:spPr>
          <a:xfrm>
            <a:off x="5505670" y="4936192"/>
            <a:ext cx="1586610"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Subdirector de Audio y Video</a:t>
            </a:r>
          </a:p>
          <a:p>
            <a:pPr lvl="0" algn="ctr"/>
            <a:r>
              <a:rPr lang="es-MX" sz="900" dirty="0">
                <a:latin typeface="Montserrat Light" panose="00000400000000000000" pitchFamily="50" charset="0"/>
              </a:rPr>
              <a:t>Víctor Villegas Verduzco</a:t>
            </a:r>
          </a:p>
          <a:p>
            <a:pPr lvl="0" algn="ctr"/>
            <a:r>
              <a:rPr lang="es-MX" sz="900" dirty="0">
                <a:latin typeface="Montserrat Light" panose="00000400000000000000" pitchFamily="50" charset="0"/>
              </a:rPr>
              <a:t>CMM05</a:t>
            </a:r>
            <a:endParaRPr lang="es-ES" sz="900" dirty="0">
              <a:latin typeface="Montserrat Light" panose="00000400000000000000" pitchFamily="50" charset="0"/>
            </a:endParaRPr>
          </a:p>
          <a:p>
            <a:endParaRPr lang="es-MX" sz="900" dirty="0">
              <a:latin typeface="Montserrat Medium" panose="00000600000000000000" pitchFamily="50" charset="0"/>
            </a:endParaRPr>
          </a:p>
        </p:txBody>
      </p:sp>
      <p:sp>
        <p:nvSpPr>
          <p:cNvPr id="129" name="CuadroTexto 128"/>
          <p:cNvSpPr txBox="1"/>
          <p:nvPr/>
        </p:nvSpPr>
        <p:spPr>
          <a:xfrm>
            <a:off x="7372636" y="4941168"/>
            <a:ext cx="1477718"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Producción Grafica y Diseño Web</a:t>
            </a:r>
          </a:p>
          <a:p>
            <a:pPr lvl="0" algn="ctr"/>
            <a:r>
              <a:rPr lang="es-MX" sz="900" dirty="0">
                <a:latin typeface="Montserrat Light" panose="00000400000000000000" pitchFamily="50" charset="0"/>
              </a:rPr>
              <a:t>Ruth Lucila Rodríguez Ruiz</a:t>
            </a:r>
          </a:p>
          <a:p>
            <a:pPr lvl="0" algn="ctr"/>
            <a:r>
              <a:rPr lang="es-MX" sz="900" dirty="0">
                <a:latin typeface="Montserrat Light" panose="00000400000000000000" pitchFamily="50" charset="0"/>
              </a:rPr>
              <a:t>CMM06</a:t>
            </a:r>
          </a:p>
        </p:txBody>
      </p:sp>
      <p:sp>
        <p:nvSpPr>
          <p:cNvPr id="130" name="CuadroTexto 129"/>
          <p:cNvSpPr txBox="1"/>
          <p:nvPr/>
        </p:nvSpPr>
        <p:spPr>
          <a:xfrm>
            <a:off x="5438117" y="6016685"/>
            <a:ext cx="1652909" cy="784830"/>
          </a:xfrm>
          <a:prstGeom prst="rect">
            <a:avLst/>
          </a:prstGeom>
          <a:noFill/>
          <a:ln>
            <a:noFill/>
          </a:ln>
        </p:spPr>
        <p:txBody>
          <a:bodyPr wrap="square" rtlCol="0">
            <a:spAutoFit/>
          </a:bodyPr>
          <a:lstStyle/>
          <a:p>
            <a:pPr lvl="0" algn="ctr"/>
            <a:r>
              <a:rPr lang="es-MX" sz="900" dirty="0">
                <a:latin typeface="Montserrat Medium" panose="00000600000000000000" pitchFamily="50" charset="0"/>
              </a:rPr>
              <a:t>Auxiliar de Audio y Video </a:t>
            </a:r>
          </a:p>
          <a:p>
            <a:pPr lvl="0" algn="ctr"/>
            <a:r>
              <a:rPr lang="es-MX" sz="900" dirty="0">
                <a:latin typeface="Montserrat Light" panose="00000400000000000000" pitchFamily="50" charset="0"/>
              </a:rPr>
              <a:t>Carlos Amador Medina Pacheco</a:t>
            </a:r>
          </a:p>
          <a:p>
            <a:pPr lvl="0" algn="ctr"/>
            <a:r>
              <a:rPr lang="es-MX" sz="900" dirty="0">
                <a:latin typeface="Montserrat Light" panose="00000400000000000000" pitchFamily="50" charset="0"/>
              </a:rPr>
              <a:t>CPR02</a:t>
            </a:r>
            <a:endParaRPr lang="es-ES" sz="900" dirty="0">
              <a:latin typeface="Montserrat Light" panose="00000400000000000000" pitchFamily="50" charset="0"/>
            </a:endParaRPr>
          </a:p>
          <a:p>
            <a:endParaRPr lang="es-MX" sz="900" dirty="0">
              <a:latin typeface="Montserrat Medium" panose="00000600000000000000" pitchFamily="50" charset="0"/>
            </a:endParaRPr>
          </a:p>
        </p:txBody>
      </p:sp>
      <p:sp>
        <p:nvSpPr>
          <p:cNvPr id="131" name="CuadroTexto 130"/>
          <p:cNvSpPr txBox="1"/>
          <p:nvPr/>
        </p:nvSpPr>
        <p:spPr>
          <a:xfrm>
            <a:off x="7326141" y="5840427"/>
            <a:ext cx="1638347" cy="769441"/>
          </a:xfrm>
          <a:prstGeom prst="rect">
            <a:avLst/>
          </a:prstGeom>
          <a:noFill/>
          <a:ln>
            <a:noFill/>
          </a:ln>
        </p:spPr>
        <p:txBody>
          <a:bodyPr wrap="square" rtlCol="0">
            <a:spAutoFit/>
          </a:bodyPr>
          <a:lstStyle/>
          <a:p>
            <a:pPr lvl="0" algn="ctr"/>
            <a:r>
              <a:rPr lang="es-MX" sz="900" dirty="0">
                <a:latin typeface="Montserrat Medium" panose="00000600000000000000" pitchFamily="50" charset="0"/>
              </a:rPr>
              <a:t>Auxiliar de Sistemas y Producción Multimedia </a:t>
            </a:r>
          </a:p>
          <a:p>
            <a:pPr lvl="0" algn="ctr"/>
            <a:r>
              <a:rPr lang="es-MX" sz="900" dirty="0">
                <a:latin typeface="Montserrat Light" panose="00000400000000000000" pitchFamily="50" charset="0"/>
              </a:rPr>
              <a:t>Martín Ricardo Salazar Mora</a:t>
            </a:r>
          </a:p>
          <a:p>
            <a:pPr lvl="0" algn="ctr"/>
            <a:r>
              <a:rPr lang="es-MX" sz="800" dirty="0">
                <a:latin typeface="Montserrat Light" panose="00000400000000000000" pitchFamily="50" charset="0"/>
              </a:rPr>
              <a:t>CPR03</a:t>
            </a:r>
          </a:p>
        </p:txBody>
      </p:sp>
      <p:pic>
        <p:nvPicPr>
          <p:cNvPr id="52" name="Imagen 51"/>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62418" y="281845"/>
            <a:ext cx="969010" cy="1021080"/>
          </a:xfrm>
          <a:prstGeom prst="rect">
            <a:avLst/>
          </a:prstGeom>
          <a:ln>
            <a:noFill/>
          </a:ln>
          <a:extLst>
            <a:ext uri="{53640926-AAD7-44D8-BBD7-CCE9431645EC}">
              <a14:shadowObscured xmlns:a14="http://schemas.microsoft.com/office/drawing/2010/main"/>
            </a:ext>
          </a:extLst>
        </p:spPr>
      </p:pic>
      <p:sp>
        <p:nvSpPr>
          <p:cNvPr id="58" name="Rectángulo 57"/>
          <p:cNvSpPr/>
          <p:nvPr/>
        </p:nvSpPr>
        <p:spPr>
          <a:xfrm>
            <a:off x="252702" y="5675332"/>
            <a:ext cx="2845851" cy="523220"/>
          </a:xfrm>
          <a:prstGeom prst="rect">
            <a:avLst/>
          </a:prstGeom>
        </p:spPr>
        <p:txBody>
          <a:bodyPr wrap="square">
            <a:spAutoFit/>
          </a:bodyPr>
          <a:lstStyle/>
          <a:p>
            <a:pPr lvl="0" algn="ctr"/>
            <a:r>
              <a:rPr lang="es-MX" sz="700" dirty="0">
                <a:latin typeface="Montserrat Medium" panose="00000600000000000000"/>
              </a:rPr>
              <a:t>NOTA: A LA FECHA NO HAY VACANTES, A LA ESPERA </a:t>
            </a:r>
          </a:p>
          <a:p>
            <a:pPr lvl="0" algn="ctr"/>
            <a:r>
              <a:rPr lang="es-MX" sz="700" dirty="0">
                <a:latin typeface="Montserrat Medium" panose="00000600000000000000"/>
              </a:rPr>
              <a:t>DE VERIFICACIÓN CON LA SECRETARIA DE FINANZAS</a:t>
            </a:r>
          </a:p>
          <a:p>
            <a:pPr lvl="0" algn="ctr"/>
            <a:endParaRPr lang="es-MX" sz="700" dirty="0">
              <a:latin typeface="Montserrat Medium" panose="00000600000000000000"/>
            </a:endParaRPr>
          </a:p>
          <a:p>
            <a:pPr lvl="0" algn="ctr"/>
            <a:endParaRPr lang="es-MX" sz="700" dirty="0">
              <a:latin typeface="Montserrat Medium" panose="00000600000000000000"/>
            </a:endParaRPr>
          </a:p>
        </p:txBody>
      </p:sp>
      <p:cxnSp>
        <p:nvCxnSpPr>
          <p:cNvPr id="60" name="Conector recto 59"/>
          <p:cNvCxnSpPr>
            <a:cxnSpLocks/>
          </p:cNvCxnSpPr>
          <p:nvPr/>
        </p:nvCxnSpPr>
        <p:spPr>
          <a:xfrm flipV="1">
            <a:off x="6300192" y="5733256"/>
            <a:ext cx="0" cy="23662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cxnSpLocks/>
          </p:cNvCxnSpPr>
          <p:nvPr/>
        </p:nvCxnSpPr>
        <p:spPr>
          <a:xfrm flipV="1">
            <a:off x="7235097" y="4653136"/>
            <a:ext cx="1199" cy="14401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V="1">
            <a:off x="7236296" y="4763271"/>
            <a:ext cx="0" cy="144224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flipH="1">
            <a:off x="7228994" y="6198552"/>
            <a:ext cx="193161" cy="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19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ángulo 23"/>
          <p:cNvSpPr/>
          <p:nvPr/>
        </p:nvSpPr>
        <p:spPr>
          <a:xfrm>
            <a:off x="3437330" y="1340768"/>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0" name="Rectángulo 29"/>
          <p:cNvSpPr/>
          <p:nvPr/>
        </p:nvSpPr>
        <p:spPr>
          <a:xfrm>
            <a:off x="871827" y="2791441"/>
            <a:ext cx="178849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1" name="Rectángulo 30"/>
          <p:cNvSpPr/>
          <p:nvPr/>
        </p:nvSpPr>
        <p:spPr>
          <a:xfrm>
            <a:off x="5076056" y="3861048"/>
            <a:ext cx="1800200" cy="649863"/>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2" name="Rectángulo 31"/>
          <p:cNvSpPr/>
          <p:nvPr/>
        </p:nvSpPr>
        <p:spPr>
          <a:xfrm>
            <a:off x="871827" y="3840391"/>
            <a:ext cx="1788499" cy="74073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3" name="Rectángulo 32"/>
          <p:cNvSpPr/>
          <p:nvPr/>
        </p:nvSpPr>
        <p:spPr>
          <a:xfrm>
            <a:off x="871827" y="4869160"/>
            <a:ext cx="1788498" cy="720080"/>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5" name="Rectángulo 34"/>
          <p:cNvSpPr/>
          <p:nvPr/>
        </p:nvSpPr>
        <p:spPr>
          <a:xfrm>
            <a:off x="2915816" y="2791441"/>
            <a:ext cx="1800199"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44" name="Conector recto 43"/>
          <p:cNvCxnSpPr/>
          <p:nvPr/>
        </p:nvCxnSpPr>
        <p:spPr>
          <a:xfrm>
            <a:off x="1760459" y="2445623"/>
            <a:ext cx="6399147" cy="1517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903533" y="1412776"/>
            <a:ext cx="1512168" cy="861774"/>
          </a:xfrm>
          <a:prstGeom prst="rect">
            <a:avLst/>
          </a:prstGeom>
          <a:noFill/>
          <a:ln>
            <a:noFill/>
          </a:ln>
        </p:spPr>
        <p:txBody>
          <a:bodyPr wrap="square" rtlCol="0">
            <a:spAutoFit/>
          </a:bodyPr>
          <a:lstStyle/>
          <a:p>
            <a:pPr lvl="0" algn="ctr"/>
            <a:r>
              <a:rPr lang="es-MX" sz="1000" dirty="0">
                <a:latin typeface="Montserrat Medium" panose="00000600000000000000"/>
              </a:rPr>
              <a:t>Oficial Mayor</a:t>
            </a:r>
          </a:p>
          <a:p>
            <a:pPr lvl="0" algn="ctr"/>
            <a:r>
              <a:rPr lang="es-MX" sz="1000" dirty="0">
                <a:latin typeface="Montserrat Light" panose="00000400000000000000"/>
              </a:rPr>
              <a:t>Gerardo Blanco Guerra</a:t>
            </a:r>
          </a:p>
          <a:p>
            <a:pPr lvl="0" algn="ctr"/>
            <a:r>
              <a:rPr lang="es-MX" sz="1000" dirty="0">
                <a:latin typeface="Montserrat Light" panose="00000400000000000000" pitchFamily="50" charset="0"/>
              </a:rPr>
              <a:t>CMMS01</a:t>
            </a:r>
          </a:p>
          <a:p>
            <a:pPr lvl="0" algn="ctr"/>
            <a:endParaRPr lang="es-MX" sz="1000" dirty="0">
              <a:latin typeface="Montserrat Medium" panose="00000600000000000000"/>
            </a:endParaRPr>
          </a:p>
        </p:txBody>
      </p:sp>
      <p:sp>
        <p:nvSpPr>
          <p:cNvPr id="69" name="CuadroTexto 68"/>
          <p:cNvSpPr txBox="1"/>
          <p:nvPr/>
        </p:nvSpPr>
        <p:spPr>
          <a:xfrm>
            <a:off x="764066" y="3789040"/>
            <a:ext cx="2007734" cy="954107"/>
          </a:xfrm>
          <a:prstGeom prst="rect">
            <a:avLst/>
          </a:prstGeom>
          <a:noFill/>
          <a:ln>
            <a:noFill/>
          </a:ln>
        </p:spPr>
        <p:txBody>
          <a:bodyPr wrap="square" rtlCol="0">
            <a:spAutoFit/>
          </a:bodyPr>
          <a:lstStyle/>
          <a:p>
            <a:pPr lvl="0" algn="ctr"/>
            <a:r>
              <a:rPr lang="es-ES" sz="800" dirty="0">
                <a:latin typeface="Montserrat Medium" panose="00000600000000000000"/>
              </a:rPr>
              <a:t>Secretaría Técnica de la Comisión de Finanzas, Hacienda y Presupuesto </a:t>
            </a:r>
          </a:p>
          <a:p>
            <a:pPr lvl="0" algn="ctr"/>
            <a:r>
              <a:rPr lang="es-MX" sz="800" dirty="0" err="1">
                <a:latin typeface="Montserrat Medium" panose="00000600000000000000" pitchFamily="50" charset="0"/>
              </a:rPr>
              <a:t>Dip</a:t>
            </a:r>
            <a:r>
              <a:rPr lang="es-MX" sz="800" dirty="0">
                <a:latin typeface="Montserrat Medium" panose="00000600000000000000" pitchFamily="50" charset="0"/>
              </a:rPr>
              <a:t>. José María </a:t>
            </a:r>
          </a:p>
          <a:p>
            <a:pPr lvl="0" algn="ctr"/>
            <a:r>
              <a:rPr lang="es-MX" sz="800" dirty="0">
                <a:latin typeface="Montserrat Medium" panose="00000600000000000000" pitchFamily="50" charset="0"/>
              </a:rPr>
              <a:t>Montemayor Garza</a:t>
            </a:r>
            <a:endParaRPr lang="es-ES" sz="800" dirty="0">
              <a:highlight>
                <a:srgbClr val="FF0000"/>
              </a:highlight>
              <a:latin typeface="Montserrat Light" panose="00000400000000000000"/>
            </a:endParaRPr>
          </a:p>
          <a:p>
            <a:pPr lvl="0" algn="ctr"/>
            <a:r>
              <a:rPr lang="es-MX" sz="800" dirty="0">
                <a:latin typeface="Montserrat Light" panose="00000400000000000000" pitchFamily="50" charset="0"/>
              </a:rPr>
              <a:t>CDIP01</a:t>
            </a:r>
          </a:p>
          <a:p>
            <a:endParaRPr lang="es-MX" sz="800" dirty="0">
              <a:latin typeface="Montserrat Medium" panose="00000600000000000000"/>
            </a:endParaRPr>
          </a:p>
        </p:txBody>
      </p:sp>
      <p:sp>
        <p:nvSpPr>
          <p:cNvPr id="71" name="CuadroTexto 70"/>
          <p:cNvSpPr txBox="1"/>
          <p:nvPr/>
        </p:nvSpPr>
        <p:spPr>
          <a:xfrm>
            <a:off x="967150" y="2790415"/>
            <a:ext cx="1612480" cy="584775"/>
          </a:xfrm>
          <a:prstGeom prst="rect">
            <a:avLst/>
          </a:prstGeom>
          <a:noFill/>
          <a:ln>
            <a:noFill/>
          </a:ln>
        </p:spPr>
        <p:txBody>
          <a:bodyPr wrap="square" rtlCol="0">
            <a:spAutoFit/>
          </a:bodyPr>
          <a:lstStyle/>
          <a:p>
            <a:pPr lvl="0" algn="ctr"/>
            <a:r>
              <a:rPr lang="es-MX" sz="800" dirty="0">
                <a:latin typeface="Montserrat Medium" panose="00000600000000000000"/>
              </a:rPr>
              <a:t>Directora de Asuntos Jurídicos</a:t>
            </a:r>
          </a:p>
          <a:p>
            <a:pPr lvl="0" algn="ctr"/>
            <a:endParaRPr lang="es-ES" sz="800" dirty="0">
              <a:latin typeface="Montserrat Medium" panose="00000600000000000000"/>
            </a:endParaRPr>
          </a:p>
          <a:p>
            <a:r>
              <a:rPr lang="es-ES" sz="800" dirty="0">
                <a:latin typeface="Montserrat Medium" panose="00000600000000000000"/>
              </a:rPr>
              <a:t>                    </a:t>
            </a:r>
            <a:endParaRPr lang="es-MX" sz="800" dirty="0">
              <a:latin typeface="Montserrat Medium" panose="00000600000000000000"/>
            </a:endParaRPr>
          </a:p>
        </p:txBody>
      </p:sp>
      <p:sp>
        <p:nvSpPr>
          <p:cNvPr id="72" name="CuadroTexto 71"/>
          <p:cNvSpPr txBox="1"/>
          <p:nvPr/>
        </p:nvSpPr>
        <p:spPr>
          <a:xfrm>
            <a:off x="931844" y="4767125"/>
            <a:ext cx="1668464" cy="830997"/>
          </a:xfrm>
          <a:prstGeom prst="rect">
            <a:avLst/>
          </a:prstGeom>
          <a:noFill/>
          <a:ln>
            <a:noFill/>
          </a:ln>
        </p:spPr>
        <p:txBody>
          <a:bodyPr wrap="square" rtlCol="0">
            <a:spAutoFit/>
          </a:bodyPr>
          <a:lstStyle/>
          <a:p>
            <a:pPr lvl="0" algn="ctr"/>
            <a:endParaRPr lang="es-ES" sz="800" dirty="0">
              <a:latin typeface="Montserrat Medium" panose="00000600000000000000" pitchFamily="50" charset="0"/>
            </a:endParaRPr>
          </a:p>
          <a:p>
            <a:pPr lvl="0" algn="ctr"/>
            <a:r>
              <a:rPr lang="es-MX" sz="800" dirty="0">
                <a:latin typeface="Montserrat Medium" panose="00000600000000000000" pitchFamily="50" charset="0"/>
              </a:rPr>
              <a:t>Coordinador de Seguimiento Legislativo </a:t>
            </a:r>
          </a:p>
          <a:p>
            <a:pPr lvl="0" algn="ctr"/>
            <a:r>
              <a:rPr lang="es-MX" sz="800" dirty="0">
                <a:latin typeface="Montserrat Light" panose="00000400000000000000" pitchFamily="50" charset="0"/>
              </a:rPr>
              <a:t>Miguel Ángel </a:t>
            </a:r>
            <a:r>
              <a:rPr lang="es-MX" sz="800" dirty="0" err="1">
                <a:latin typeface="Montserrat Light" panose="00000400000000000000" pitchFamily="50" charset="0"/>
              </a:rPr>
              <a:t>Nabté</a:t>
            </a:r>
            <a:r>
              <a:rPr lang="es-MX" sz="800" dirty="0">
                <a:latin typeface="Montserrat Light" panose="00000400000000000000" pitchFamily="50" charset="0"/>
              </a:rPr>
              <a:t> Intriago</a:t>
            </a:r>
          </a:p>
          <a:p>
            <a:pPr lvl="0" algn="ctr"/>
            <a:r>
              <a:rPr lang="es-MX" sz="800" dirty="0">
                <a:latin typeface="Montserrat Light" panose="00000400000000000000" pitchFamily="50" charset="0"/>
              </a:rPr>
              <a:t>CMM06</a:t>
            </a:r>
            <a:endParaRPr lang="es-ES" sz="800" dirty="0">
              <a:latin typeface="Montserrat Light" panose="00000400000000000000" pitchFamily="50" charset="0"/>
            </a:endParaRPr>
          </a:p>
          <a:p>
            <a:endParaRPr lang="es-MX" sz="800" dirty="0">
              <a:latin typeface="Montserrat Medium" panose="00000600000000000000" pitchFamily="50" charset="0"/>
            </a:endParaRPr>
          </a:p>
        </p:txBody>
      </p:sp>
      <p:sp>
        <p:nvSpPr>
          <p:cNvPr id="73" name="CuadroTexto 72"/>
          <p:cNvSpPr txBox="1"/>
          <p:nvPr/>
        </p:nvSpPr>
        <p:spPr>
          <a:xfrm>
            <a:off x="4937336" y="3831141"/>
            <a:ext cx="2052708" cy="707886"/>
          </a:xfrm>
          <a:prstGeom prst="rect">
            <a:avLst/>
          </a:prstGeom>
          <a:noFill/>
          <a:ln>
            <a:noFill/>
          </a:ln>
        </p:spPr>
        <p:txBody>
          <a:bodyPr wrap="square" rtlCol="0">
            <a:spAutoFit/>
          </a:bodyPr>
          <a:lstStyle/>
          <a:p>
            <a:pPr lvl="0" algn="ctr"/>
            <a:r>
              <a:rPr lang="es-MX" sz="800" dirty="0">
                <a:latin typeface="Montserrat Medium" panose="00000600000000000000"/>
              </a:rPr>
              <a:t>Secretaría Técnica de la Comisión de Auditoría Gubernamental y Cuenta Pública</a:t>
            </a:r>
          </a:p>
          <a:p>
            <a:pPr lvl="0" algn="ctr"/>
            <a:r>
              <a:rPr lang="es-MX" sz="800" dirty="0">
                <a:latin typeface="Montserrat Light" panose="00000400000000000000"/>
              </a:rPr>
              <a:t>Rosa Patricia Cepeda Contreras</a:t>
            </a:r>
          </a:p>
          <a:p>
            <a:pPr lvl="0" algn="ctr"/>
            <a:r>
              <a:rPr lang="es-MX" sz="800" dirty="0">
                <a:latin typeface="Montserrat Light" panose="00000400000000000000" pitchFamily="50" charset="0"/>
              </a:rPr>
              <a:t>CMM03</a:t>
            </a:r>
          </a:p>
        </p:txBody>
      </p:sp>
      <p:sp>
        <p:nvSpPr>
          <p:cNvPr id="77" name="CuadroTexto 76"/>
          <p:cNvSpPr txBox="1"/>
          <p:nvPr/>
        </p:nvSpPr>
        <p:spPr>
          <a:xfrm>
            <a:off x="2987824" y="2781057"/>
            <a:ext cx="1635026" cy="707886"/>
          </a:xfrm>
          <a:prstGeom prst="rect">
            <a:avLst/>
          </a:prstGeom>
          <a:noFill/>
          <a:ln>
            <a:noFill/>
          </a:ln>
        </p:spPr>
        <p:txBody>
          <a:bodyPr wrap="square" rtlCol="0">
            <a:spAutoFit/>
          </a:bodyPr>
          <a:lstStyle/>
          <a:p>
            <a:pPr lvl="0" algn="ctr"/>
            <a:r>
              <a:rPr lang="es-MX" sz="800" dirty="0">
                <a:latin typeface="Montserrat Medium" panose="00000600000000000000"/>
              </a:rPr>
              <a:t>Director de Documentación e Información Legislativa</a:t>
            </a:r>
          </a:p>
          <a:p>
            <a:pPr lvl="0" algn="ctr"/>
            <a:r>
              <a:rPr lang="es-MX" sz="800" dirty="0">
                <a:latin typeface="Montserrat Light" panose="00000400000000000000"/>
              </a:rPr>
              <a:t>Javier Rene Castrejón Montoya</a:t>
            </a:r>
            <a:endParaRPr lang="es-ES" sz="800" dirty="0">
              <a:latin typeface="Montserrat Light" panose="00000400000000000000"/>
            </a:endParaRPr>
          </a:p>
          <a:p>
            <a:pPr algn="ctr"/>
            <a:r>
              <a:rPr lang="es-MX" sz="800" dirty="0">
                <a:latin typeface="Montserrat Light" panose="00000400000000000000" pitchFamily="50" charset="0"/>
              </a:rPr>
              <a:t>CMMS02</a:t>
            </a:r>
          </a:p>
        </p:txBody>
      </p:sp>
      <p:sp>
        <p:nvSpPr>
          <p:cNvPr id="79" name="6 Rectángulo"/>
          <p:cNvSpPr/>
          <p:nvPr/>
        </p:nvSpPr>
        <p:spPr>
          <a:xfrm>
            <a:off x="6715687" y="1321023"/>
            <a:ext cx="1517723" cy="276999"/>
          </a:xfrm>
          <a:prstGeom prst="rect">
            <a:avLst/>
          </a:prstGeom>
          <a:noFill/>
          <a:ln>
            <a:noFill/>
          </a:ln>
        </p:spPr>
        <p:txBody>
          <a:bodyPr wrap="none" lIns="91440" tIns="45720" rIns="91440" bIns="45720">
            <a:spAutoFit/>
          </a:bodyPr>
          <a:lstStyle/>
          <a:p>
            <a:pPr algn="ctr"/>
            <a:r>
              <a:rPr lang="es-ES" sz="1200" dirty="0">
                <a:latin typeface="Montserrat Medium" panose="00000600000000000000"/>
              </a:rPr>
              <a:t>OFICIALIA MAYOR</a:t>
            </a:r>
          </a:p>
        </p:txBody>
      </p:sp>
      <p:sp>
        <p:nvSpPr>
          <p:cNvPr id="83" name="Rectángulo 82"/>
          <p:cNvSpPr/>
          <p:nvPr/>
        </p:nvSpPr>
        <p:spPr>
          <a:xfrm>
            <a:off x="5076056" y="2794587"/>
            <a:ext cx="1800200"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p:txBody>
      </p:sp>
      <p:sp>
        <p:nvSpPr>
          <p:cNvPr id="86" name="CuadroTexto 85"/>
          <p:cNvSpPr txBox="1"/>
          <p:nvPr/>
        </p:nvSpPr>
        <p:spPr>
          <a:xfrm>
            <a:off x="5116121" y="2780928"/>
            <a:ext cx="1656184" cy="707886"/>
          </a:xfrm>
          <a:prstGeom prst="rect">
            <a:avLst/>
          </a:prstGeom>
          <a:noFill/>
          <a:ln>
            <a:noFill/>
          </a:ln>
        </p:spPr>
        <p:txBody>
          <a:bodyPr wrap="square" rtlCol="0">
            <a:spAutoFit/>
          </a:bodyPr>
          <a:lstStyle/>
          <a:p>
            <a:pPr lvl="0" algn="ctr"/>
            <a:r>
              <a:rPr lang="es-MX" sz="800" dirty="0">
                <a:latin typeface="Montserrat Medium" panose="00000600000000000000"/>
              </a:rPr>
              <a:t>Directora de Asuntos Legislativos</a:t>
            </a:r>
          </a:p>
          <a:p>
            <a:pPr algn="ctr"/>
            <a:r>
              <a:rPr lang="es-MX" sz="800" dirty="0">
                <a:latin typeface="Montserrat Medium" panose="00000600000000000000"/>
              </a:rPr>
              <a:t>Mariana Alejandra Sánchez </a:t>
            </a:r>
            <a:r>
              <a:rPr lang="es-MX" sz="800" dirty="0" err="1">
                <a:latin typeface="Montserrat Medium" panose="00000600000000000000"/>
              </a:rPr>
              <a:t>Simental</a:t>
            </a:r>
            <a:endParaRPr lang="es-MX" sz="800" dirty="0">
              <a:latin typeface="Montserrat Medium" panose="00000600000000000000"/>
            </a:endParaRPr>
          </a:p>
          <a:p>
            <a:pPr algn="ctr"/>
            <a:r>
              <a:rPr lang="es-MX" sz="800" dirty="0">
                <a:latin typeface="Montserrat Medium" panose="00000600000000000000"/>
              </a:rPr>
              <a:t>CMM01</a:t>
            </a:r>
          </a:p>
        </p:txBody>
      </p:sp>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476672"/>
            <a:ext cx="619125" cy="619125"/>
          </a:xfrm>
          <a:prstGeom prst="rect">
            <a:avLst/>
          </a:prstGeom>
        </p:spPr>
      </p:pic>
      <p:sp>
        <p:nvSpPr>
          <p:cNvPr id="102" name="CuadroTexto 101"/>
          <p:cNvSpPr txBox="1"/>
          <p:nvPr/>
        </p:nvSpPr>
        <p:spPr>
          <a:xfrm>
            <a:off x="900681" y="548680"/>
            <a:ext cx="2807223" cy="1015663"/>
          </a:xfrm>
          <a:prstGeom prst="rect">
            <a:avLst/>
          </a:prstGeom>
          <a:noFill/>
        </p:spPr>
        <p:txBody>
          <a:bodyPr wrap="square" rtlCol="0">
            <a:spAutoFit/>
          </a:bodyPr>
          <a:lstStyle/>
          <a:p>
            <a:pPr lvl="0" algn="ctr"/>
            <a:r>
              <a:rPr lang="es-MX" sz="1400" b="1" dirty="0">
                <a:latin typeface="Montserrat Medium" panose="00000600000000000000"/>
              </a:rPr>
              <a:t>Estado Independiente, Libre y Soberano </a:t>
            </a:r>
          </a:p>
          <a:p>
            <a:pPr lvl="0" algn="ctr"/>
            <a:r>
              <a:rPr lang="es-MX" sz="1400" b="1" dirty="0">
                <a:latin typeface="Montserrat Medium" panose="00000600000000000000"/>
              </a:rPr>
              <a:t>de Coahuila de Zaragoza</a:t>
            </a:r>
            <a:endParaRPr lang="es-ES" sz="1400" b="1" dirty="0">
              <a:latin typeface="Montserrat Medium" panose="00000600000000000000"/>
            </a:endParaRPr>
          </a:p>
          <a:p>
            <a:endParaRPr lang="es-MX" dirty="0">
              <a:latin typeface="Montserrat Medium" panose="00000600000000000000"/>
            </a:endParaRPr>
          </a:p>
        </p:txBody>
      </p:sp>
      <p:sp>
        <p:nvSpPr>
          <p:cNvPr id="45" name="Rectángulo 44"/>
          <p:cNvSpPr/>
          <p:nvPr/>
        </p:nvSpPr>
        <p:spPr>
          <a:xfrm>
            <a:off x="5076056" y="4941168"/>
            <a:ext cx="1800200"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p:txBody>
      </p:sp>
      <p:sp>
        <p:nvSpPr>
          <p:cNvPr id="46" name="Rectángulo 45"/>
          <p:cNvSpPr/>
          <p:nvPr/>
        </p:nvSpPr>
        <p:spPr>
          <a:xfrm>
            <a:off x="2915816" y="4941168"/>
            <a:ext cx="1800199"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p:txBody>
      </p:sp>
      <p:sp>
        <p:nvSpPr>
          <p:cNvPr id="47" name="Rectángulo 46"/>
          <p:cNvSpPr/>
          <p:nvPr/>
        </p:nvSpPr>
        <p:spPr>
          <a:xfrm>
            <a:off x="2915816" y="3861048"/>
            <a:ext cx="1800200"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endParaRPr lang="es-MX" dirty="0">
              <a:latin typeface="Montserrat Medium" panose="00000600000000000000"/>
            </a:endParaRPr>
          </a:p>
        </p:txBody>
      </p:sp>
      <p:cxnSp>
        <p:nvCxnSpPr>
          <p:cNvPr id="59" name="Conector recto 58"/>
          <p:cNvCxnSpPr/>
          <p:nvPr/>
        </p:nvCxnSpPr>
        <p:spPr>
          <a:xfrm>
            <a:off x="3779912" y="4523693"/>
            <a:ext cx="1" cy="406962"/>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a:cxnSpLocks/>
          </p:cNvCxnSpPr>
          <p:nvPr/>
        </p:nvCxnSpPr>
        <p:spPr>
          <a:xfrm>
            <a:off x="1763688" y="4582974"/>
            <a:ext cx="1" cy="286186"/>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5961822" y="3438250"/>
            <a:ext cx="1868" cy="40214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70" name="Conector recto 69"/>
          <p:cNvCxnSpPr/>
          <p:nvPr/>
        </p:nvCxnSpPr>
        <p:spPr>
          <a:xfrm>
            <a:off x="5963690" y="4509120"/>
            <a:ext cx="0" cy="43147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78" name="CuadroTexto 77"/>
          <p:cNvSpPr txBox="1"/>
          <p:nvPr/>
        </p:nvSpPr>
        <p:spPr>
          <a:xfrm>
            <a:off x="2826683" y="3861048"/>
            <a:ext cx="2033349" cy="707886"/>
          </a:xfrm>
          <a:prstGeom prst="rect">
            <a:avLst/>
          </a:prstGeom>
          <a:noFill/>
          <a:ln>
            <a:noFill/>
          </a:ln>
        </p:spPr>
        <p:txBody>
          <a:bodyPr wrap="square" rtlCol="0">
            <a:spAutoFit/>
          </a:bodyPr>
          <a:lstStyle/>
          <a:p>
            <a:pPr algn="ctr"/>
            <a:r>
              <a:rPr lang="es-MX" sz="800" dirty="0">
                <a:latin typeface="Montserrat Medium" panose="00000600000000000000"/>
              </a:rPr>
              <a:t>Secretaría Técnica de la Comisión de Gobernación, Puntos Constitucionales y </a:t>
            </a:r>
            <a:r>
              <a:rPr lang="es-MX" sz="800" dirty="0">
                <a:latin typeface="Montserrat Medium" panose="00000600000000000000" pitchFamily="50" charset="0"/>
              </a:rPr>
              <a:t>Justicia</a:t>
            </a:r>
          </a:p>
          <a:p>
            <a:pPr algn="ctr"/>
            <a:r>
              <a:rPr lang="es-MX" sz="800" dirty="0" err="1">
                <a:latin typeface="Montserrat Light" panose="00000400000000000000" pitchFamily="50" charset="0"/>
              </a:rPr>
              <a:t>Dip</a:t>
            </a:r>
            <a:r>
              <a:rPr lang="es-MX" sz="800" dirty="0">
                <a:latin typeface="Montserrat Light" panose="00000400000000000000" pitchFamily="50" charset="0"/>
              </a:rPr>
              <a:t>. Ricardo López Campos </a:t>
            </a:r>
          </a:p>
          <a:p>
            <a:pPr lvl="0" algn="ctr"/>
            <a:r>
              <a:rPr lang="es-MX" sz="800" dirty="0">
                <a:latin typeface="Montserrat Light" panose="00000400000000000000" pitchFamily="50" charset="0"/>
              </a:rPr>
              <a:t>CDIP01</a:t>
            </a:r>
          </a:p>
        </p:txBody>
      </p:sp>
      <p:sp>
        <p:nvSpPr>
          <p:cNvPr id="80" name="CuadroTexto 79"/>
          <p:cNvSpPr txBox="1"/>
          <p:nvPr/>
        </p:nvSpPr>
        <p:spPr>
          <a:xfrm>
            <a:off x="2915816" y="4930655"/>
            <a:ext cx="1777721" cy="707886"/>
          </a:xfrm>
          <a:prstGeom prst="rect">
            <a:avLst/>
          </a:prstGeom>
          <a:noFill/>
          <a:ln>
            <a:noFill/>
          </a:ln>
        </p:spPr>
        <p:txBody>
          <a:bodyPr wrap="square" rtlCol="0">
            <a:spAutoFit/>
          </a:bodyPr>
          <a:lstStyle/>
          <a:p>
            <a:pPr lvl="0" algn="ctr"/>
            <a:r>
              <a:rPr lang="es-MX" sz="800" dirty="0">
                <a:latin typeface="Montserrat Medium" panose="00000600000000000000"/>
              </a:rPr>
              <a:t>Coordinador del Diario de Debates</a:t>
            </a:r>
          </a:p>
          <a:p>
            <a:pPr lvl="0" algn="ctr"/>
            <a:r>
              <a:rPr lang="es-MX" sz="800" dirty="0">
                <a:latin typeface="Montserrat Light" panose="00000400000000000000"/>
              </a:rPr>
              <a:t>Francisco Javier Vallejo Alemán</a:t>
            </a:r>
          </a:p>
          <a:p>
            <a:pPr lvl="0" algn="ctr"/>
            <a:r>
              <a:rPr lang="es-MX" sz="800" dirty="0">
                <a:latin typeface="Montserrat Light" panose="00000400000000000000" pitchFamily="50" charset="0"/>
              </a:rPr>
              <a:t>CAD02</a:t>
            </a:r>
            <a:endParaRPr lang="es-ES" sz="800" dirty="0">
              <a:latin typeface="Montserrat Light" panose="00000400000000000000" pitchFamily="50" charset="0"/>
            </a:endParaRPr>
          </a:p>
          <a:p>
            <a:endParaRPr lang="es-MX" sz="800" dirty="0">
              <a:latin typeface="Montserrat Medium" panose="00000600000000000000"/>
            </a:endParaRPr>
          </a:p>
        </p:txBody>
      </p:sp>
      <p:sp>
        <p:nvSpPr>
          <p:cNvPr id="81" name="CuadroTexto 80"/>
          <p:cNvSpPr txBox="1"/>
          <p:nvPr/>
        </p:nvSpPr>
        <p:spPr>
          <a:xfrm>
            <a:off x="5101513" y="4941168"/>
            <a:ext cx="1724353" cy="707886"/>
          </a:xfrm>
          <a:prstGeom prst="rect">
            <a:avLst/>
          </a:prstGeom>
          <a:noFill/>
          <a:ln>
            <a:noFill/>
          </a:ln>
        </p:spPr>
        <p:txBody>
          <a:bodyPr wrap="square" rtlCol="0">
            <a:spAutoFit/>
          </a:bodyPr>
          <a:lstStyle/>
          <a:p>
            <a:pPr lvl="0" algn="ctr"/>
            <a:r>
              <a:rPr lang="es-MX" sz="800" dirty="0">
                <a:latin typeface="Montserrat Medium" panose="00000600000000000000"/>
              </a:rPr>
              <a:t>Coordinador de Estadística Legislativa</a:t>
            </a:r>
          </a:p>
          <a:p>
            <a:pPr lvl="0" algn="ctr"/>
            <a:r>
              <a:rPr lang="es-MX" sz="800" dirty="0">
                <a:latin typeface="Montserrat Light" panose="00000400000000000000"/>
              </a:rPr>
              <a:t>Juan Manuel Lumbreras Teniente</a:t>
            </a:r>
          </a:p>
          <a:p>
            <a:pPr lvl="0" algn="ctr"/>
            <a:r>
              <a:rPr lang="es-MX" sz="800" dirty="0">
                <a:latin typeface="Montserrat Light" panose="00000400000000000000" pitchFamily="50" charset="0"/>
              </a:rPr>
              <a:t>CMM06</a:t>
            </a:r>
          </a:p>
        </p:txBody>
      </p:sp>
      <p:cxnSp>
        <p:nvCxnSpPr>
          <p:cNvPr id="82" name="Conector recto 81"/>
          <p:cNvCxnSpPr/>
          <p:nvPr/>
        </p:nvCxnSpPr>
        <p:spPr>
          <a:xfrm flipH="1">
            <a:off x="4642816" y="2120662"/>
            <a:ext cx="1192" cy="332879"/>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pic>
        <p:nvPicPr>
          <p:cNvPr id="36" name="Imagen 35"/>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44" y="270090"/>
            <a:ext cx="969010" cy="1021080"/>
          </a:xfrm>
          <a:prstGeom prst="rect">
            <a:avLst/>
          </a:prstGeom>
          <a:ln>
            <a:noFill/>
          </a:ln>
          <a:extLst>
            <a:ext uri="{53640926-AAD7-44D8-BBD7-CCE9431645EC}">
              <a14:shadowObscured xmlns:a14="http://schemas.microsoft.com/office/drawing/2010/main"/>
            </a:ext>
          </a:extLst>
        </p:spPr>
      </p:pic>
      <p:sp>
        <p:nvSpPr>
          <p:cNvPr id="37" name="Rectángulo 36"/>
          <p:cNvSpPr/>
          <p:nvPr/>
        </p:nvSpPr>
        <p:spPr>
          <a:xfrm>
            <a:off x="240328" y="5823267"/>
            <a:ext cx="2845851" cy="523220"/>
          </a:xfrm>
          <a:prstGeom prst="rect">
            <a:avLst/>
          </a:prstGeom>
        </p:spPr>
        <p:txBody>
          <a:bodyPr wrap="square">
            <a:spAutoFit/>
          </a:bodyPr>
          <a:lstStyle/>
          <a:p>
            <a:pPr lvl="0" algn="ctr"/>
            <a:r>
              <a:rPr lang="es-MX" sz="700" dirty="0">
                <a:latin typeface="Montserrat Medium" panose="00000600000000000000"/>
              </a:rPr>
              <a:t>NOTA: A LA FECHA NO HAY VACANTES, A LA ESPERA </a:t>
            </a:r>
          </a:p>
          <a:p>
            <a:pPr lvl="0" algn="ctr"/>
            <a:r>
              <a:rPr lang="es-MX" sz="700" dirty="0">
                <a:latin typeface="Montserrat Medium" panose="00000600000000000000"/>
              </a:rPr>
              <a:t>DE VERIFICACIÓN CON LA SECRETARIA DE FINANZAS</a:t>
            </a:r>
          </a:p>
          <a:p>
            <a:pPr lvl="0" algn="ctr"/>
            <a:endParaRPr lang="es-MX" sz="700" dirty="0">
              <a:latin typeface="Montserrat Medium" panose="00000600000000000000"/>
            </a:endParaRPr>
          </a:p>
          <a:p>
            <a:pPr lvl="0" algn="ctr"/>
            <a:endParaRPr lang="es-MX" sz="700" dirty="0">
              <a:latin typeface="Montserrat Medium" panose="00000600000000000000"/>
            </a:endParaRPr>
          </a:p>
        </p:txBody>
      </p:sp>
      <p:sp>
        <p:nvSpPr>
          <p:cNvPr id="39" name="Rectángulo 38"/>
          <p:cNvSpPr/>
          <p:nvPr/>
        </p:nvSpPr>
        <p:spPr>
          <a:xfrm>
            <a:off x="7304467" y="2780928"/>
            <a:ext cx="1724355"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pPr lvl="0" algn="ctr"/>
            <a:r>
              <a:rPr lang="es-MX" sz="800" dirty="0">
                <a:latin typeface="Montserrat Medium" panose="00000600000000000000"/>
              </a:rPr>
              <a:t>Director de Área</a:t>
            </a:r>
          </a:p>
          <a:p>
            <a:pPr lvl="0" algn="ctr"/>
            <a:r>
              <a:rPr lang="es-MX" sz="800" dirty="0">
                <a:latin typeface="Montserrat Light" panose="00000400000000000000"/>
              </a:rPr>
              <a:t>Idelfonso Saldaña Farías</a:t>
            </a:r>
          </a:p>
          <a:p>
            <a:pPr lvl="0" algn="ctr"/>
            <a:r>
              <a:rPr lang="es-MX" sz="800" dirty="0">
                <a:latin typeface="Montserrat Light" panose="00000400000000000000" pitchFamily="50" charset="0"/>
              </a:rPr>
              <a:t>CMM02</a:t>
            </a:r>
            <a:endParaRPr lang="es-ES" sz="800" dirty="0">
              <a:latin typeface="Montserrat Light" panose="00000400000000000000" pitchFamily="50" charset="0"/>
            </a:endParaRPr>
          </a:p>
        </p:txBody>
      </p:sp>
      <p:cxnSp>
        <p:nvCxnSpPr>
          <p:cNvPr id="42" name="Conector recto 41"/>
          <p:cNvCxnSpPr>
            <a:endCxn id="39" idx="0"/>
          </p:cNvCxnSpPr>
          <p:nvPr/>
        </p:nvCxnSpPr>
        <p:spPr>
          <a:xfrm>
            <a:off x="8166644" y="2445621"/>
            <a:ext cx="1" cy="33530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1" name="Conector recto 50"/>
          <p:cNvCxnSpPr/>
          <p:nvPr/>
        </p:nvCxnSpPr>
        <p:spPr>
          <a:xfrm>
            <a:off x="5963657" y="2458239"/>
            <a:ext cx="1" cy="33530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3777148" y="2440364"/>
            <a:ext cx="1" cy="33530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1760457" y="2447513"/>
            <a:ext cx="1" cy="335307"/>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a:xfrm>
            <a:off x="3783915" y="3455880"/>
            <a:ext cx="1868" cy="40214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0" name="Conector recto 59"/>
          <p:cNvCxnSpPr>
            <a:cxnSpLocks/>
          </p:cNvCxnSpPr>
          <p:nvPr/>
        </p:nvCxnSpPr>
        <p:spPr>
          <a:xfrm>
            <a:off x="1763688" y="3455880"/>
            <a:ext cx="0" cy="40516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77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 name="Imagen 9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02" y="332656"/>
            <a:ext cx="619125" cy="619125"/>
          </a:xfrm>
          <a:prstGeom prst="rect">
            <a:avLst/>
          </a:prstGeom>
        </p:spPr>
      </p:pic>
      <p:sp>
        <p:nvSpPr>
          <p:cNvPr id="102" name="CuadroTexto 101"/>
          <p:cNvSpPr txBox="1"/>
          <p:nvPr/>
        </p:nvSpPr>
        <p:spPr>
          <a:xfrm>
            <a:off x="900681" y="332656"/>
            <a:ext cx="2807223" cy="1015663"/>
          </a:xfrm>
          <a:prstGeom prst="rect">
            <a:avLst/>
          </a:prstGeom>
          <a:noFill/>
        </p:spPr>
        <p:txBody>
          <a:bodyPr wrap="square" rtlCol="0">
            <a:spAutoFit/>
          </a:bodyPr>
          <a:lstStyle/>
          <a:p>
            <a:pPr lvl="0" algn="ctr"/>
            <a:r>
              <a:rPr lang="es-MX" sz="1400" b="1" dirty="0">
                <a:latin typeface="Montserrat Medium" panose="00000600000000000000" pitchFamily="50" charset="0"/>
              </a:rPr>
              <a:t>Estado Independiente, Libre y Soberano </a:t>
            </a:r>
          </a:p>
          <a:p>
            <a:pPr lvl="0" algn="ctr"/>
            <a:r>
              <a:rPr lang="es-MX" sz="1400" b="1" dirty="0">
                <a:latin typeface="Montserrat Medium" panose="00000600000000000000" pitchFamily="50" charset="0"/>
              </a:rPr>
              <a:t>de Coahuila de Zaragoza</a:t>
            </a:r>
            <a:endParaRPr lang="es-ES" sz="1400" b="1" dirty="0">
              <a:latin typeface="Montserrat Medium" panose="00000600000000000000" pitchFamily="50" charset="0"/>
            </a:endParaRPr>
          </a:p>
          <a:p>
            <a:endParaRPr lang="es-MX" dirty="0">
              <a:latin typeface="Montserrat Medium" panose="00000600000000000000" pitchFamily="50" charset="0"/>
            </a:endParaRPr>
          </a:p>
        </p:txBody>
      </p:sp>
      <p:grpSp>
        <p:nvGrpSpPr>
          <p:cNvPr id="2" name="Grupo 1"/>
          <p:cNvGrpSpPr/>
          <p:nvPr/>
        </p:nvGrpSpPr>
        <p:grpSpPr>
          <a:xfrm>
            <a:off x="323528" y="1203943"/>
            <a:ext cx="8280920" cy="4942420"/>
            <a:chOff x="323528" y="1203943"/>
            <a:chExt cx="8280920" cy="4942420"/>
          </a:xfrm>
        </p:grpSpPr>
        <p:sp>
          <p:nvSpPr>
            <p:cNvPr id="24" name="Rectángulo 23"/>
            <p:cNvSpPr/>
            <p:nvPr/>
          </p:nvSpPr>
          <p:spPr>
            <a:xfrm>
              <a:off x="3484470" y="1203943"/>
              <a:ext cx="2430814" cy="784897"/>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6" name="Rectángulo 25"/>
            <p:cNvSpPr/>
            <p:nvPr/>
          </p:nvSpPr>
          <p:spPr>
            <a:xfrm>
              <a:off x="3683675" y="2420888"/>
              <a:ext cx="187220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0" name="Rectángulo 29"/>
            <p:cNvSpPr/>
            <p:nvPr/>
          </p:nvSpPr>
          <p:spPr>
            <a:xfrm>
              <a:off x="457199" y="2420888"/>
              <a:ext cx="1594521"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1" name="Rectángulo 30"/>
            <p:cNvSpPr/>
            <p:nvPr/>
          </p:nvSpPr>
          <p:spPr>
            <a:xfrm>
              <a:off x="6990044" y="5445224"/>
              <a:ext cx="1525045"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2" name="Rectángulo 31"/>
            <p:cNvSpPr/>
            <p:nvPr/>
          </p:nvSpPr>
          <p:spPr>
            <a:xfrm>
              <a:off x="7020273" y="3574686"/>
              <a:ext cx="1512168"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33" name="Rectángulo 32"/>
            <p:cNvSpPr/>
            <p:nvPr/>
          </p:nvSpPr>
          <p:spPr>
            <a:xfrm>
              <a:off x="470180" y="3573016"/>
              <a:ext cx="1581540"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39" name="Conector recto 38"/>
            <p:cNvCxnSpPr>
              <a:endCxn id="26" idx="0"/>
            </p:cNvCxnSpPr>
            <p:nvPr/>
          </p:nvCxnSpPr>
          <p:spPr>
            <a:xfrm>
              <a:off x="4619778" y="2003894"/>
              <a:ext cx="1" cy="41699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V="1">
              <a:off x="1212350" y="2102656"/>
              <a:ext cx="6600010" cy="515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3903533" y="1271082"/>
              <a:ext cx="1512168" cy="861774"/>
            </a:xfrm>
            <a:prstGeom prst="rect">
              <a:avLst/>
            </a:prstGeom>
            <a:noFill/>
            <a:ln>
              <a:noFill/>
            </a:ln>
          </p:spPr>
          <p:txBody>
            <a:bodyPr wrap="square" rtlCol="0">
              <a:spAutoFit/>
            </a:bodyPr>
            <a:lstStyle/>
            <a:p>
              <a:pPr lvl="0" algn="ctr"/>
              <a:r>
                <a:rPr lang="es-MX" sz="1000" dirty="0">
                  <a:latin typeface="Montserrat Medium" panose="00000600000000000000" pitchFamily="50" charset="0"/>
                </a:rPr>
                <a:t>Oficial Mayor</a:t>
              </a:r>
            </a:p>
            <a:p>
              <a:pPr algn="ctr"/>
              <a:r>
                <a:rPr lang="es-MX" sz="1000" dirty="0">
                  <a:latin typeface="Montserrat Light" panose="00000400000000000000" pitchFamily="50" charset="0"/>
                </a:rPr>
                <a:t>Gerardo Blanco Guerra</a:t>
              </a:r>
            </a:p>
            <a:p>
              <a:pPr lvl="0" algn="ctr"/>
              <a:r>
                <a:rPr lang="es-MX" sz="1000" dirty="0">
                  <a:latin typeface="Montserrat Light" panose="00000400000000000000" pitchFamily="50" charset="0"/>
                </a:rPr>
                <a:t>CMMS01</a:t>
              </a:r>
            </a:p>
            <a:p>
              <a:pPr lvl="0" algn="ctr"/>
              <a:endParaRPr lang="es-MX" sz="1000" dirty="0">
                <a:latin typeface="Montserrat Medium" panose="00000600000000000000" pitchFamily="50" charset="0"/>
              </a:endParaRPr>
            </a:p>
          </p:txBody>
        </p:sp>
        <p:sp>
          <p:nvSpPr>
            <p:cNvPr id="69" name="CuadroTexto 68"/>
            <p:cNvSpPr txBox="1"/>
            <p:nvPr/>
          </p:nvSpPr>
          <p:spPr>
            <a:xfrm>
              <a:off x="323528" y="2416960"/>
              <a:ext cx="1793487" cy="830997"/>
            </a:xfrm>
            <a:prstGeom prst="rect">
              <a:avLst/>
            </a:prstGeom>
            <a:noFill/>
            <a:ln>
              <a:noFill/>
            </a:ln>
          </p:spPr>
          <p:txBody>
            <a:bodyPr wrap="square" rtlCol="0">
              <a:spAutoFit/>
            </a:bodyPr>
            <a:lstStyle/>
            <a:p>
              <a:pPr lvl="0" algn="ctr"/>
              <a:r>
                <a:rPr lang="es-ES" sz="800" dirty="0">
                  <a:latin typeface="Montserrat Medium" panose="00000600000000000000" pitchFamily="50" charset="0"/>
                </a:rPr>
                <a:t>Coordinador de Estadística Legislativa</a:t>
              </a:r>
            </a:p>
            <a:p>
              <a:pPr lvl="0" algn="ctr"/>
              <a:r>
                <a:rPr lang="es-ES" sz="800" dirty="0">
                  <a:latin typeface="Montserrat Light" panose="00000400000000000000" pitchFamily="50" charset="0"/>
                </a:rPr>
                <a:t>Juan Manuel Lumbreras Teniente</a:t>
              </a:r>
            </a:p>
            <a:p>
              <a:pPr lvl="0" algn="ctr"/>
              <a:r>
                <a:rPr lang="es-ES" sz="800" dirty="0">
                  <a:latin typeface="Montserrat Light" panose="00000400000000000000" pitchFamily="50" charset="0"/>
                </a:rPr>
                <a:t>CMM06</a:t>
              </a:r>
            </a:p>
            <a:p>
              <a:endParaRPr lang="es-MX" sz="800" dirty="0">
                <a:latin typeface="Montserrat Medium" panose="00000600000000000000" pitchFamily="50" charset="0"/>
              </a:endParaRPr>
            </a:p>
          </p:txBody>
        </p:sp>
        <p:sp>
          <p:nvSpPr>
            <p:cNvPr id="72" name="CuadroTexto 71"/>
            <p:cNvSpPr txBox="1"/>
            <p:nvPr/>
          </p:nvSpPr>
          <p:spPr>
            <a:xfrm>
              <a:off x="470180" y="3441774"/>
              <a:ext cx="1581540" cy="830997"/>
            </a:xfrm>
            <a:prstGeom prst="rect">
              <a:avLst/>
            </a:prstGeom>
            <a:noFill/>
            <a:ln>
              <a:noFill/>
            </a:ln>
          </p:spPr>
          <p:txBody>
            <a:bodyPr wrap="square" rtlCol="0">
              <a:spAutoFit/>
            </a:bodyPr>
            <a:lstStyle/>
            <a:p>
              <a:pPr lvl="0" algn="ctr"/>
              <a:endParaRPr lang="es-ES" sz="800" dirty="0">
                <a:latin typeface="Montserrat Medium" panose="00000600000000000000" pitchFamily="50" charset="0"/>
              </a:endParaRPr>
            </a:p>
            <a:p>
              <a:pPr lvl="0" algn="ctr"/>
              <a:r>
                <a:rPr lang="es-MX" sz="800" dirty="0">
                  <a:latin typeface="Montserrat Medium" panose="00000600000000000000" pitchFamily="50" charset="0"/>
                </a:rPr>
                <a:t>Auxiliar Administrativo</a:t>
              </a:r>
            </a:p>
            <a:p>
              <a:pPr lvl="0" algn="ctr"/>
              <a:r>
                <a:rPr lang="es-MX" sz="800" dirty="0">
                  <a:latin typeface="Montserrat Light" panose="00000400000000000000" pitchFamily="50" charset="0"/>
                </a:rPr>
                <a:t>Sandra Elizabeth Moncada Salas</a:t>
              </a:r>
            </a:p>
            <a:p>
              <a:pPr lvl="0" algn="ctr"/>
              <a:r>
                <a:rPr lang="es-MX" sz="800" dirty="0">
                  <a:latin typeface="Montserrat Light" panose="00000400000000000000" pitchFamily="50" charset="0"/>
                </a:rPr>
                <a:t>SO08</a:t>
              </a:r>
              <a:endParaRPr lang="es-ES" sz="800" dirty="0">
                <a:latin typeface="Montserrat Light" panose="00000400000000000000" pitchFamily="50" charset="0"/>
              </a:endParaRPr>
            </a:p>
            <a:p>
              <a:endParaRPr lang="es-MX" sz="800" dirty="0">
                <a:latin typeface="Montserrat Medium" panose="00000600000000000000" pitchFamily="50" charset="0"/>
              </a:endParaRPr>
            </a:p>
          </p:txBody>
        </p:sp>
        <p:sp>
          <p:nvSpPr>
            <p:cNvPr id="73" name="CuadroTexto 72"/>
            <p:cNvSpPr txBox="1"/>
            <p:nvPr/>
          </p:nvSpPr>
          <p:spPr>
            <a:xfrm>
              <a:off x="6977279" y="5438477"/>
              <a:ext cx="1586354" cy="707886"/>
            </a:xfrm>
            <a:prstGeom prst="rect">
              <a:avLst/>
            </a:prstGeom>
            <a:noFill/>
            <a:ln>
              <a:noFill/>
            </a:ln>
          </p:spPr>
          <p:txBody>
            <a:bodyPr wrap="square" rtlCol="0">
              <a:spAutoFit/>
            </a:bodyPr>
            <a:lstStyle/>
            <a:p>
              <a:pPr lvl="0" algn="ctr"/>
              <a:r>
                <a:rPr lang="es-MX" sz="800" dirty="0">
                  <a:latin typeface="Montserrat Medium" panose="00000600000000000000" pitchFamily="50" charset="0"/>
                </a:rPr>
                <a:t>Auxiliar Administrativo</a:t>
              </a:r>
            </a:p>
            <a:p>
              <a:pPr lvl="0" algn="ctr"/>
              <a:r>
                <a:rPr lang="es-MX" sz="800" dirty="0">
                  <a:latin typeface="Montserrat Light" panose="00000400000000000000" pitchFamily="50" charset="0"/>
                </a:rPr>
                <a:t>Claudia Gabriela Álvarez </a:t>
              </a:r>
              <a:r>
                <a:rPr lang="es-MX" sz="800" dirty="0" err="1">
                  <a:latin typeface="Montserrat Light" panose="00000400000000000000" pitchFamily="50" charset="0"/>
                </a:rPr>
                <a:t>Oyervidez</a:t>
              </a:r>
              <a:endParaRPr lang="es-MX" sz="800" dirty="0">
                <a:latin typeface="Montserrat Light" panose="00000400000000000000" pitchFamily="50" charset="0"/>
              </a:endParaRPr>
            </a:p>
            <a:p>
              <a:pPr lvl="0" algn="ctr"/>
              <a:r>
                <a:rPr lang="es-MX" sz="800" dirty="0">
                  <a:latin typeface="Montserrat Light" panose="00000400000000000000" pitchFamily="50" charset="0"/>
                </a:rPr>
                <a:t>CPR03</a:t>
              </a:r>
              <a:endParaRPr lang="es-ES" sz="800" dirty="0">
                <a:latin typeface="Montserrat Light" panose="00000400000000000000" pitchFamily="50" charset="0"/>
              </a:endParaRPr>
            </a:p>
            <a:p>
              <a:endParaRPr lang="es-MX" sz="800" dirty="0">
                <a:latin typeface="Montserrat Medium" panose="00000600000000000000" pitchFamily="50" charset="0"/>
              </a:endParaRPr>
            </a:p>
          </p:txBody>
        </p:sp>
        <p:sp>
          <p:nvSpPr>
            <p:cNvPr id="79" name="6 Rectángulo"/>
            <p:cNvSpPr/>
            <p:nvPr/>
          </p:nvSpPr>
          <p:spPr>
            <a:xfrm>
              <a:off x="6715688" y="1321023"/>
              <a:ext cx="1517723" cy="276999"/>
            </a:xfrm>
            <a:prstGeom prst="rect">
              <a:avLst/>
            </a:prstGeom>
            <a:noFill/>
            <a:ln>
              <a:noFill/>
            </a:ln>
          </p:spPr>
          <p:txBody>
            <a:bodyPr wrap="none" lIns="91440" tIns="45720" rIns="91440" bIns="45720">
              <a:spAutoFit/>
            </a:bodyPr>
            <a:lstStyle/>
            <a:p>
              <a:pPr algn="ctr"/>
              <a:r>
                <a:rPr lang="es-ES" sz="1200" dirty="0">
                  <a:latin typeface="Montserrat Medium" panose="00000600000000000000" pitchFamily="50" charset="0"/>
                </a:rPr>
                <a:t>OFICIALIA MAYOR</a:t>
              </a:r>
            </a:p>
          </p:txBody>
        </p:sp>
        <p:cxnSp>
          <p:nvCxnSpPr>
            <p:cNvPr id="62" name="Conector recto 61"/>
            <p:cNvCxnSpPr/>
            <p:nvPr/>
          </p:nvCxnSpPr>
          <p:spPr>
            <a:xfrm flipH="1">
              <a:off x="1160585" y="4867757"/>
              <a:ext cx="6615220" cy="29558"/>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4659616" y="3110768"/>
              <a:ext cx="1" cy="54710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50" name="Rectángulo 49"/>
            <p:cNvSpPr/>
            <p:nvPr/>
          </p:nvSpPr>
          <p:spPr>
            <a:xfrm>
              <a:off x="7036520" y="2416960"/>
              <a:ext cx="1495920"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53" name="Rectángulo 52"/>
            <p:cNvSpPr/>
            <p:nvPr/>
          </p:nvSpPr>
          <p:spPr>
            <a:xfrm>
              <a:off x="467186" y="5441074"/>
              <a:ext cx="1584534" cy="648072"/>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cxnSp>
          <p:nvCxnSpPr>
            <p:cNvPr id="58" name="Conector recto 57"/>
            <p:cNvCxnSpPr/>
            <p:nvPr/>
          </p:nvCxnSpPr>
          <p:spPr>
            <a:xfrm flipH="1">
              <a:off x="1203716" y="2097653"/>
              <a:ext cx="8634" cy="307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flipH="1">
              <a:off x="7803726" y="2090887"/>
              <a:ext cx="8634" cy="347521"/>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a:stCxn id="50" idx="2"/>
              <a:endCxn id="32" idx="0"/>
            </p:cNvCxnSpPr>
            <p:nvPr/>
          </p:nvCxnSpPr>
          <p:spPr>
            <a:xfrm flipH="1">
              <a:off x="7776357" y="3065032"/>
              <a:ext cx="8123" cy="50965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70" name="Conector recto 69"/>
            <p:cNvCxnSpPr/>
            <p:nvPr/>
          </p:nvCxnSpPr>
          <p:spPr>
            <a:xfrm>
              <a:off x="1185425" y="3068960"/>
              <a:ext cx="2004" cy="509654"/>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a:off x="1185425" y="4914367"/>
              <a:ext cx="0" cy="524110"/>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4" name="Conector recto 83"/>
            <p:cNvCxnSpPr/>
            <p:nvPr/>
          </p:nvCxnSpPr>
          <p:spPr>
            <a:xfrm>
              <a:off x="7751149" y="4863829"/>
              <a:ext cx="10555" cy="583685"/>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5" name="Conector recto 84"/>
            <p:cNvCxnSpPr/>
            <p:nvPr/>
          </p:nvCxnSpPr>
          <p:spPr>
            <a:xfrm>
              <a:off x="2687437" y="2090887"/>
              <a:ext cx="9372" cy="2791649"/>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cxnSp>
          <p:nvCxnSpPr>
            <p:cNvPr id="88" name="Conector recto 87"/>
            <p:cNvCxnSpPr/>
            <p:nvPr/>
          </p:nvCxnSpPr>
          <p:spPr>
            <a:xfrm>
              <a:off x="6637544" y="2074144"/>
              <a:ext cx="9372" cy="2791649"/>
            </a:xfrm>
            <a:prstGeom prst="line">
              <a:avLst/>
            </a:prstGeom>
            <a:ln w="38100">
              <a:solidFill>
                <a:srgbClr val="40AA87"/>
              </a:solidFill>
            </a:ln>
          </p:spPr>
          <p:style>
            <a:lnRef idx="1">
              <a:schemeClr val="accent1"/>
            </a:lnRef>
            <a:fillRef idx="0">
              <a:schemeClr val="accent1"/>
            </a:fillRef>
            <a:effectRef idx="0">
              <a:schemeClr val="accent1"/>
            </a:effectRef>
            <a:fontRef idx="minor">
              <a:schemeClr val="tx1"/>
            </a:fontRef>
          </p:style>
        </p:cxnSp>
        <p:sp>
          <p:nvSpPr>
            <p:cNvPr id="91" name="CuadroTexto 90"/>
            <p:cNvSpPr txBox="1"/>
            <p:nvPr/>
          </p:nvSpPr>
          <p:spPr>
            <a:xfrm>
              <a:off x="7020272" y="3641829"/>
              <a:ext cx="1530500" cy="723275"/>
            </a:xfrm>
            <a:prstGeom prst="rect">
              <a:avLst/>
            </a:prstGeom>
            <a:noFill/>
            <a:ln>
              <a:noFill/>
            </a:ln>
          </p:spPr>
          <p:txBody>
            <a:bodyPr wrap="square" rtlCol="0">
              <a:spAutoFit/>
            </a:bodyPr>
            <a:lstStyle/>
            <a:p>
              <a:pPr lvl="0" algn="ctr"/>
              <a:r>
                <a:rPr lang="es-MX" sz="800" dirty="0">
                  <a:latin typeface="Montserrat Medium" panose="00000600000000000000" pitchFamily="50" charset="0"/>
                </a:rPr>
                <a:t>Auxiliar Administrativo</a:t>
              </a:r>
            </a:p>
            <a:p>
              <a:pPr lvl="0" algn="ctr"/>
              <a:r>
                <a:rPr lang="es-MX" sz="800" dirty="0">
                  <a:latin typeface="Montserrat Light" panose="00000400000000000000" pitchFamily="50" charset="0"/>
                </a:rPr>
                <a:t>Maricela Tinajero Chavarría</a:t>
              </a:r>
            </a:p>
            <a:p>
              <a:pPr lvl="0" algn="ctr"/>
              <a:r>
                <a:rPr lang="es-MX" sz="800" dirty="0">
                  <a:latin typeface="Montserrat Light" panose="00000400000000000000" pitchFamily="50" charset="0"/>
                </a:rPr>
                <a:t>SO08</a:t>
              </a:r>
              <a:endParaRPr lang="es-ES" sz="800" dirty="0">
                <a:latin typeface="Montserrat Light" panose="00000400000000000000" pitchFamily="50" charset="0"/>
              </a:endParaRPr>
            </a:p>
            <a:p>
              <a:endParaRPr lang="es-MX" sz="900" dirty="0">
                <a:latin typeface="Montserrat Medium" panose="00000600000000000000" pitchFamily="50" charset="0"/>
              </a:endParaRPr>
            </a:p>
          </p:txBody>
        </p:sp>
        <p:sp>
          <p:nvSpPr>
            <p:cNvPr id="92" name="CuadroTexto 91"/>
            <p:cNvSpPr txBox="1"/>
            <p:nvPr/>
          </p:nvSpPr>
          <p:spPr>
            <a:xfrm>
              <a:off x="6999877" y="2381979"/>
              <a:ext cx="1604571" cy="830997"/>
            </a:xfrm>
            <a:prstGeom prst="rect">
              <a:avLst/>
            </a:prstGeom>
            <a:noFill/>
            <a:ln>
              <a:noFill/>
            </a:ln>
          </p:spPr>
          <p:txBody>
            <a:bodyPr wrap="square" rtlCol="0">
              <a:spAutoFit/>
            </a:bodyPr>
            <a:lstStyle/>
            <a:p>
              <a:pPr lvl="0" algn="ctr"/>
              <a:r>
                <a:rPr lang="es-MX" sz="800" dirty="0">
                  <a:latin typeface="Montserrat Medium" panose="00000600000000000000" pitchFamily="50" charset="0"/>
                </a:rPr>
                <a:t>Coordinador de Seguimiento Legislativo</a:t>
              </a:r>
            </a:p>
            <a:p>
              <a:pPr lvl="0" algn="ctr"/>
              <a:r>
                <a:rPr lang="es-MX" sz="800" dirty="0">
                  <a:latin typeface="Montserrat Light" panose="00000400000000000000" pitchFamily="50" charset="0"/>
                </a:rPr>
                <a:t>Miguel Ángel </a:t>
              </a:r>
              <a:r>
                <a:rPr lang="es-MX" sz="800" dirty="0" err="1">
                  <a:latin typeface="Montserrat Light" panose="00000400000000000000" pitchFamily="50" charset="0"/>
                </a:rPr>
                <a:t>Nabté</a:t>
              </a:r>
              <a:r>
                <a:rPr lang="es-MX" sz="800" dirty="0">
                  <a:latin typeface="Montserrat Light" panose="00000400000000000000" pitchFamily="50" charset="0"/>
                </a:rPr>
                <a:t> Intriago</a:t>
              </a:r>
            </a:p>
            <a:p>
              <a:pPr lvl="0" algn="ctr"/>
              <a:r>
                <a:rPr lang="es-MX" sz="800" dirty="0">
                  <a:latin typeface="Montserrat Light" panose="00000400000000000000" pitchFamily="50" charset="0"/>
                </a:rPr>
                <a:t>CMM06</a:t>
              </a:r>
              <a:endParaRPr lang="es-ES" sz="800" dirty="0">
                <a:latin typeface="Montserrat Light" panose="00000400000000000000" pitchFamily="50" charset="0"/>
              </a:endParaRPr>
            </a:p>
            <a:p>
              <a:endParaRPr lang="es-MX" sz="800" dirty="0">
                <a:latin typeface="Montserrat Medium" panose="00000600000000000000" pitchFamily="50" charset="0"/>
              </a:endParaRPr>
            </a:p>
          </p:txBody>
        </p:sp>
      </p:grpSp>
      <p:pic>
        <p:nvPicPr>
          <p:cNvPr id="38" name="Imagen 37"/>
          <p:cNvPicPr/>
          <p:nvPr/>
        </p:nvPicPr>
        <p:blipFill rotWithShape="1">
          <a:blip r:embed="rId3" cstate="print">
            <a:extLst>
              <a:ext uri="{28A0092B-C50C-407E-A947-70E740481C1C}">
                <a14:useLocalDpi xmlns:a14="http://schemas.microsoft.com/office/drawing/2010/main" val="0"/>
              </a:ext>
            </a:extLst>
          </a:blip>
          <a:srcRect l="10785" t="21432" r="57108" b="25753"/>
          <a:stretch/>
        </p:blipFill>
        <p:spPr bwMode="auto">
          <a:xfrm>
            <a:off x="6990044" y="270423"/>
            <a:ext cx="969010" cy="1021080"/>
          </a:xfrm>
          <a:prstGeom prst="rect">
            <a:avLst/>
          </a:prstGeom>
          <a:ln>
            <a:noFill/>
          </a:ln>
          <a:extLst>
            <a:ext uri="{53640926-AAD7-44D8-BBD7-CCE9431645EC}">
              <a14:shadowObscured xmlns:a14="http://schemas.microsoft.com/office/drawing/2010/main"/>
            </a:ext>
          </a:extLst>
        </p:spPr>
      </p:pic>
      <p:sp>
        <p:nvSpPr>
          <p:cNvPr id="3" name="Rectángulo 2"/>
          <p:cNvSpPr/>
          <p:nvPr/>
        </p:nvSpPr>
        <p:spPr>
          <a:xfrm>
            <a:off x="3570489" y="2447890"/>
            <a:ext cx="2098577" cy="477054"/>
          </a:xfrm>
          <a:prstGeom prst="rect">
            <a:avLst/>
          </a:prstGeom>
        </p:spPr>
        <p:txBody>
          <a:bodyPr wrap="square">
            <a:spAutoFit/>
          </a:bodyPr>
          <a:lstStyle/>
          <a:p>
            <a:pPr lvl="0" algn="ctr"/>
            <a:r>
              <a:rPr lang="es-MX" sz="800" dirty="0">
                <a:latin typeface="Montserrat Medium" panose="00000600000000000000" pitchFamily="50" charset="0"/>
              </a:rPr>
              <a:t>Secretario</a:t>
            </a:r>
          </a:p>
          <a:p>
            <a:pPr lvl="0" algn="ctr"/>
            <a:r>
              <a:rPr lang="es-MX" sz="800" dirty="0">
                <a:latin typeface="Montserrat Light" panose="00000400000000000000" pitchFamily="50" charset="0"/>
              </a:rPr>
              <a:t>Gustavo Vallejo Esquivel</a:t>
            </a:r>
          </a:p>
          <a:p>
            <a:pPr lvl="0" algn="ctr"/>
            <a:r>
              <a:rPr lang="es-MX" sz="900" dirty="0">
                <a:latin typeface="Montserrat Light" panose="00000400000000000000" pitchFamily="50" charset="0"/>
              </a:rPr>
              <a:t>SO08</a:t>
            </a:r>
            <a:endParaRPr lang="es-ES" sz="900" dirty="0">
              <a:latin typeface="Montserrat Light" panose="00000400000000000000" pitchFamily="50" charset="0"/>
            </a:endParaRPr>
          </a:p>
        </p:txBody>
      </p:sp>
      <p:sp>
        <p:nvSpPr>
          <p:cNvPr id="7" name="Rectángulo 6"/>
          <p:cNvSpPr/>
          <p:nvPr/>
        </p:nvSpPr>
        <p:spPr>
          <a:xfrm>
            <a:off x="359394" y="5436513"/>
            <a:ext cx="1764334" cy="584775"/>
          </a:xfrm>
          <a:prstGeom prst="rect">
            <a:avLst/>
          </a:prstGeom>
        </p:spPr>
        <p:txBody>
          <a:bodyPr wrap="square">
            <a:spAutoFit/>
          </a:bodyPr>
          <a:lstStyle/>
          <a:p>
            <a:pPr algn="ctr"/>
            <a:r>
              <a:rPr lang="es-MX" sz="800" dirty="0">
                <a:latin typeface="Montserrat Medium" panose="00000600000000000000" pitchFamily="50" charset="0"/>
              </a:rPr>
              <a:t>Auxiliar Administrativo</a:t>
            </a:r>
          </a:p>
          <a:p>
            <a:pPr algn="ctr"/>
            <a:r>
              <a:rPr lang="es-MX" sz="800" dirty="0">
                <a:latin typeface="Montserrat Light" panose="00000400000000000000" pitchFamily="50" charset="0"/>
              </a:rPr>
              <a:t>María Teresa de Jesús Coronado Muñoz</a:t>
            </a:r>
          </a:p>
          <a:p>
            <a:pPr algn="ctr"/>
            <a:r>
              <a:rPr lang="es-MX" sz="800" dirty="0">
                <a:latin typeface="Montserrat Light" panose="00000400000000000000" pitchFamily="50" charset="0"/>
              </a:rPr>
              <a:t>CAD01</a:t>
            </a:r>
          </a:p>
        </p:txBody>
      </p:sp>
      <p:sp>
        <p:nvSpPr>
          <p:cNvPr id="45" name="Rectángulo 44"/>
          <p:cNvSpPr/>
          <p:nvPr/>
        </p:nvSpPr>
        <p:spPr>
          <a:xfrm>
            <a:off x="3683675" y="3688261"/>
            <a:ext cx="1872208" cy="771784"/>
          </a:xfrm>
          <a:prstGeom prst="rect">
            <a:avLst/>
          </a:prstGeom>
          <a:ln>
            <a:solidFill>
              <a:srgbClr val="40AA87"/>
            </a:solidFill>
          </a:ln>
          <a:scene3d>
            <a:camera prst="orthographicFront"/>
            <a:lightRig rig="flat" dir="t"/>
          </a:scene3d>
          <a:sp3d prstMaterial="plastic">
            <a:bevelT w="120900" h="88900"/>
            <a:bevelB w="88900" h="31750" prst="angle"/>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a:lstStyle/>
          <a:p>
            <a:pPr lvl="0" algn="ctr"/>
            <a:r>
              <a:rPr lang="es-MX" sz="800" dirty="0">
                <a:latin typeface="Montserrat Medium" panose="00000600000000000000" pitchFamily="50" charset="0"/>
              </a:rPr>
              <a:t>Coordinador del Diario de Debates</a:t>
            </a:r>
          </a:p>
          <a:p>
            <a:pPr lvl="0" algn="ctr"/>
            <a:r>
              <a:rPr lang="es-MX" sz="800" dirty="0">
                <a:latin typeface="Montserrat Light" panose="00000400000000000000" pitchFamily="50" charset="0"/>
              </a:rPr>
              <a:t>Francisco Javier Vallejo Alemán</a:t>
            </a:r>
          </a:p>
          <a:p>
            <a:pPr lvl="0" algn="ctr"/>
            <a:r>
              <a:rPr lang="es-MX" sz="800" dirty="0">
                <a:latin typeface="Montserrat Light" panose="00000400000000000000" pitchFamily="50" charset="0"/>
              </a:rPr>
              <a:t>CAD02</a:t>
            </a:r>
            <a:endParaRPr lang="es-ES" sz="800" dirty="0">
              <a:latin typeface="Montserrat Light" panose="00000400000000000000" pitchFamily="50" charset="0"/>
            </a:endParaRPr>
          </a:p>
          <a:p>
            <a:endParaRPr lang="es-MX" dirty="0"/>
          </a:p>
        </p:txBody>
      </p:sp>
    </p:spTree>
    <p:extLst>
      <p:ext uri="{BB962C8B-B14F-4D97-AF65-F5344CB8AC3E}">
        <p14:creationId xmlns:p14="http://schemas.microsoft.com/office/powerpoint/2010/main" val="11253104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7603</TotalTime>
  <Words>6368</Words>
  <Application>Microsoft Office PowerPoint</Application>
  <PresentationFormat>Presentación en pantalla (4:3)</PresentationFormat>
  <Paragraphs>926</Paragraphs>
  <Slides>41</Slides>
  <Notes>1</Notes>
  <HiddenSlides>1</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41</vt:i4>
      </vt:variant>
    </vt:vector>
  </HeadingPairs>
  <TitlesOfParts>
    <vt:vector size="47" baseType="lpstr">
      <vt:lpstr>Arial</vt:lpstr>
      <vt:lpstr>Calibri</vt:lpstr>
      <vt:lpstr>Montserrat Light</vt:lpstr>
      <vt:lpstr>Montserrat Medium</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Edgar Cuevas</dc:creator>
  <cp:lastModifiedBy>Edgar Cuevas</cp:lastModifiedBy>
  <cp:revision>648</cp:revision>
  <cp:lastPrinted>2021-12-02T19:38:14Z</cp:lastPrinted>
  <dcterms:created xsi:type="dcterms:W3CDTF">2014-04-28T15:19:51Z</dcterms:created>
  <dcterms:modified xsi:type="dcterms:W3CDTF">2022-06-30T18:04:53Z</dcterms:modified>
</cp:coreProperties>
</file>